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38"/>
  </p:notesMasterIdLst>
  <p:sldIdLst>
    <p:sldId id="256" r:id="rId2"/>
    <p:sldId id="364" r:id="rId3"/>
    <p:sldId id="365" r:id="rId4"/>
    <p:sldId id="395" r:id="rId5"/>
    <p:sldId id="397" r:id="rId6"/>
    <p:sldId id="398" r:id="rId7"/>
    <p:sldId id="399" r:id="rId8"/>
    <p:sldId id="400" r:id="rId9"/>
    <p:sldId id="443" r:id="rId10"/>
    <p:sldId id="401" r:id="rId11"/>
    <p:sldId id="402" r:id="rId12"/>
    <p:sldId id="434" r:id="rId13"/>
    <p:sldId id="435" r:id="rId14"/>
    <p:sldId id="403" r:id="rId15"/>
    <p:sldId id="404" r:id="rId16"/>
    <p:sldId id="437" r:id="rId17"/>
    <p:sldId id="407" r:id="rId18"/>
    <p:sldId id="409" r:id="rId19"/>
    <p:sldId id="411" r:id="rId20"/>
    <p:sldId id="429" r:id="rId21"/>
    <p:sldId id="413" r:id="rId22"/>
    <p:sldId id="414" r:id="rId23"/>
    <p:sldId id="415" r:id="rId24"/>
    <p:sldId id="416" r:id="rId25"/>
    <p:sldId id="417" r:id="rId26"/>
    <p:sldId id="438" r:id="rId27"/>
    <p:sldId id="418" r:id="rId28"/>
    <p:sldId id="420" r:id="rId29"/>
    <p:sldId id="421" r:id="rId30"/>
    <p:sldId id="422" r:id="rId31"/>
    <p:sldId id="440" r:id="rId32"/>
    <p:sldId id="441" r:id="rId33"/>
    <p:sldId id="423" r:id="rId34"/>
    <p:sldId id="424" r:id="rId35"/>
    <p:sldId id="425" r:id="rId36"/>
    <p:sldId id="426"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0USMGpWeyd2a0CvvIrnb9Q==" hashData="cY0ZABHy7VdBYrMYDYAhLqlKeRkMzaqsUoyjbnICeA8xONdJOK8Cxj62zJMwQyC3epAIeAnlKT9wEJQfeLWZXA=="/>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758"/>
    <p:restoredTop sz="97190"/>
  </p:normalViewPr>
  <p:slideViewPr>
    <p:cSldViewPr snapToGrid="0">
      <p:cViewPr varScale="1">
        <p:scale>
          <a:sx n="156" d="100"/>
          <a:sy n="156" d="100"/>
        </p:scale>
        <p:origin x="135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15/3/25</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4066949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3588463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80D95A-FC9C-79B7-91CA-831CEA563B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43B45E-CE93-0766-623B-021846CDAD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5373DF-016C-8466-66D8-60DCC5F67F9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6E107E81-F52D-A19A-166A-11EE4EBCB626}"/>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5049728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568974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40475812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082584-930B-FF4C-588A-34DB2B8C22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99E2C3-3DC6-3038-EFC1-A234104201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DCD516-34FD-387B-DA04-AF9B8C2EE55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40C3F68-DDF6-A41F-85CD-98FF40B2632D}"/>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1394943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7060990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3716790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bucle</a:t>
            </a:r>
            <a:r>
              <a:rPr lang="en-US" sz="1800" dirty="0">
                <a:effectLst/>
                <a:latin typeface="Times"/>
              </a:rPr>
              <a:t> </a:t>
            </a:r>
            <a:r>
              <a:rPr lang="en-US" sz="1800" dirty="0" err="1">
                <a:effectLst/>
                <a:latin typeface="Times"/>
              </a:rPr>
              <a:t>interno</a:t>
            </a:r>
            <a:r>
              <a:rPr lang="en-US" sz="1800" dirty="0">
                <a:effectLst/>
                <a:latin typeface="Times"/>
              </a:rPr>
              <a:t> del </a:t>
            </a:r>
            <a:r>
              <a:rPr lang="en-US" sz="1800" dirty="0" err="1">
                <a:effectLst/>
                <a:latin typeface="Times"/>
              </a:rPr>
              <a:t>algoritmo</a:t>
            </a:r>
            <a:r>
              <a:rPr lang="en-US" sz="1800" dirty="0">
                <a:effectLst/>
                <a:latin typeface="Times"/>
              </a:rPr>
              <a:t> del </a:t>
            </a:r>
            <a:r>
              <a:rPr lang="en-US" sz="1800" dirty="0" err="1">
                <a:effectLst/>
                <a:latin typeface="Times"/>
              </a:rPr>
              <a:t>recocido</a:t>
            </a:r>
            <a:r>
              <a:rPr lang="en-US" sz="1800" dirty="0">
                <a:effectLst/>
                <a:latin typeface="Times"/>
              </a:rPr>
              <a:t> </a:t>
            </a:r>
            <a:r>
              <a:rPr lang="en-US" sz="1800" dirty="0" err="1">
                <a:effectLst/>
                <a:latin typeface="Times"/>
              </a:rPr>
              <a:t>simulado</a:t>
            </a:r>
            <a:r>
              <a:rPr lang="en-US" sz="1800" dirty="0">
                <a:effectLst/>
                <a:latin typeface="Times"/>
              </a:rPr>
              <a:t> es </a:t>
            </a:r>
            <a:r>
              <a:rPr lang="en-US" sz="1800" dirty="0" err="1">
                <a:effectLst/>
                <a:latin typeface="Times"/>
              </a:rPr>
              <a:t>bastante</a:t>
            </a:r>
            <a:r>
              <a:rPr lang="en-US" sz="1800" dirty="0">
                <a:effectLst/>
                <a:latin typeface="Times"/>
              </a:rPr>
              <a:t> similar a la </a:t>
            </a:r>
            <a:r>
              <a:rPr lang="en-US" sz="1800" dirty="0" err="1">
                <a:effectLst/>
                <a:latin typeface="Times"/>
              </a:rPr>
              <a:t>ascensión</a:t>
            </a:r>
            <a:r>
              <a:rPr lang="en-US" sz="1800" dirty="0">
                <a:effectLst/>
                <a:latin typeface="Times"/>
              </a:rPr>
              <a:t> de </a:t>
            </a:r>
            <a:r>
              <a:rPr lang="en-US" sz="1800" dirty="0" err="1">
                <a:effectLst/>
                <a:latin typeface="Times"/>
              </a:rPr>
              <a:t>colinas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vez</a:t>
            </a:r>
            <a:r>
              <a:rPr lang="en-US" sz="1800" dirty="0">
                <a:effectLst/>
                <a:latin typeface="Times"/>
              </a:rPr>
              <a:t> de </a:t>
            </a:r>
            <a:r>
              <a:rPr lang="en-US" sz="1800" dirty="0" err="1">
                <a:effectLst/>
                <a:latin typeface="Times"/>
              </a:rPr>
              <a:t>escoger</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mejor</a:t>
            </a:r>
            <a:r>
              <a:rPr lang="en-US" sz="1800" i="1" dirty="0">
                <a:effectLst/>
                <a:latin typeface="Times"/>
              </a:rPr>
              <a:t> </a:t>
            </a:r>
            <a:r>
              <a:rPr lang="en-US" sz="1800" dirty="0" err="1">
                <a:effectLst/>
                <a:latin typeface="Times"/>
              </a:rPr>
              <a:t>movimiento</a:t>
            </a:r>
            <a:r>
              <a:rPr lang="en-US" sz="1800" dirty="0">
                <a:effectLst/>
                <a:latin typeface="Times"/>
              </a:rPr>
              <a:t>, sin embargo, </a:t>
            </a:r>
            <a:r>
              <a:rPr lang="en-US" sz="1800" dirty="0" err="1">
                <a:effectLst/>
                <a:latin typeface="Times"/>
              </a:rPr>
              <a:t>escoge</a:t>
            </a:r>
            <a:r>
              <a:rPr lang="en-US" sz="1800" dirty="0">
                <a:effectLst/>
                <a:latin typeface="Times"/>
              </a:rPr>
              <a:t> un </a:t>
            </a:r>
            <a:r>
              <a:rPr lang="en-US" sz="1800" dirty="0" err="1">
                <a:effectLst/>
                <a:latin typeface="Times"/>
              </a:rPr>
              <a:t>movimiento</a:t>
            </a:r>
            <a:r>
              <a:rPr lang="en-US" sz="1800" dirty="0">
                <a:effectLst/>
                <a:latin typeface="Times"/>
              </a:rPr>
              <a:t> </a:t>
            </a:r>
            <a:r>
              <a:rPr lang="en-US" sz="1800" i="1" dirty="0" err="1">
                <a:effectLst/>
                <a:latin typeface="Times"/>
              </a:rPr>
              <a:t>aleatorio</a:t>
            </a:r>
            <a:r>
              <a:rPr lang="en-US" sz="1800" i="1" dirty="0">
                <a:effectLst/>
                <a:latin typeface="Times"/>
              </a:rPr>
              <a:t>. </a:t>
            </a:r>
            <a:r>
              <a:rPr lang="en-US" sz="1800" dirty="0">
                <a:effectLst/>
                <a:latin typeface="Times"/>
              </a:rPr>
              <a:t>Si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a:t>
            </a:r>
            <a:r>
              <a:rPr lang="en-US" sz="1800" dirty="0" err="1">
                <a:effectLst/>
                <a:latin typeface="Times"/>
              </a:rPr>
              <a:t>mejora</a:t>
            </a:r>
            <a:r>
              <a:rPr lang="en-US" sz="1800" dirty="0">
                <a:effectLst/>
                <a:latin typeface="Times"/>
              </a:rPr>
              <a:t> la </a:t>
            </a:r>
            <a:r>
              <a:rPr lang="en-US" sz="1800" dirty="0" err="1">
                <a:effectLst/>
                <a:latin typeface="Times"/>
              </a:rPr>
              <a:t>situación</a:t>
            </a:r>
            <a:r>
              <a:rPr lang="en-US" sz="1800" dirty="0">
                <a:effectLst/>
                <a:latin typeface="Times"/>
              </a:rPr>
              <a:t>, es </a:t>
            </a:r>
            <a:r>
              <a:rPr lang="en-US" sz="1800" dirty="0" err="1">
                <a:effectLst/>
                <a:latin typeface="Times"/>
              </a:rPr>
              <a:t>siempre</a:t>
            </a:r>
            <a:r>
              <a:rPr lang="en-US" sz="1800" dirty="0">
                <a:effectLst/>
                <a:latin typeface="Times"/>
              </a:rPr>
              <a:t> </a:t>
            </a:r>
            <a:r>
              <a:rPr lang="en-US" sz="1800" dirty="0" err="1">
                <a:effectLst/>
                <a:latin typeface="Times"/>
              </a:rPr>
              <a:t>aceptado</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Boltzmann</a:t>
            </a:r>
            <a:r>
              <a:rPr lang="en-US" sz="1800" dirty="0">
                <a:effectLst/>
                <a:latin typeface="Times"/>
              </a:rPr>
              <a:t> </a:t>
            </a:r>
            <a:r>
              <a:rPr lang="en-US" sz="2800" dirty="0"/>
              <a:t>discovered that the prevalence of a state of energy in a thermodynamic ensemble, such as the molecules in a gas, is proportional to exp(-E/</a:t>
            </a:r>
            <a:r>
              <a:rPr lang="en-US" sz="2800" dirty="0" err="1"/>
              <a:t>kT</a:t>
            </a:r>
            <a:r>
              <a:rPr lang="en-US" sz="2800"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Por </a:t>
            </a:r>
            <a:r>
              <a:rPr lang="en-US" sz="1800" dirty="0" err="1">
                <a:effectLst/>
                <a:latin typeface="Times"/>
              </a:rPr>
              <a:t>otra</a:t>
            </a:r>
            <a:r>
              <a:rPr lang="en-US" sz="1800" dirty="0">
                <a:effectLst/>
                <a:latin typeface="Times"/>
              </a:rPr>
              <a:t> </a:t>
            </a:r>
            <a:r>
              <a:rPr lang="en-US" sz="1800" dirty="0" err="1">
                <a:effectLst/>
                <a:latin typeface="Times"/>
              </a:rPr>
              <a:t>parte</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acepta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movimiento</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menor</a:t>
            </a:r>
            <a:r>
              <a:rPr lang="en-US" sz="1800" dirty="0">
                <a:effectLst/>
                <a:latin typeface="Times"/>
              </a:rPr>
              <a:t> que uno. La </a:t>
            </a:r>
            <a:r>
              <a:rPr lang="en-US" sz="1800" dirty="0" err="1">
                <a:effectLst/>
                <a:latin typeface="Times"/>
              </a:rPr>
              <a:t>probabilidad</a:t>
            </a:r>
            <a:r>
              <a:rPr lang="en-US" sz="1800" dirty="0">
                <a:effectLst/>
                <a:latin typeface="Times"/>
              </a:rPr>
              <a:t> se </a:t>
            </a:r>
            <a:r>
              <a:rPr lang="en-US" sz="1800" dirty="0" err="1">
                <a:effectLst/>
                <a:latin typeface="Times"/>
              </a:rPr>
              <a:t>disminuye</a:t>
            </a:r>
            <a:r>
              <a:rPr lang="en-US" sz="1800" dirty="0">
                <a:effectLst/>
                <a:latin typeface="Times"/>
              </a:rPr>
              <a:t> </a:t>
            </a:r>
            <a:r>
              <a:rPr lang="en-US" sz="1800" dirty="0" err="1">
                <a:effectLst/>
                <a:latin typeface="Times"/>
              </a:rPr>
              <a:t>exponencialmente</a:t>
            </a:r>
            <a:r>
              <a:rPr lang="en-US" sz="1800" dirty="0">
                <a:effectLst/>
                <a:latin typeface="Times"/>
              </a:rPr>
              <a:t> con la «</a:t>
            </a:r>
            <a:r>
              <a:rPr lang="en-US" sz="1800" dirty="0" err="1">
                <a:effectLst/>
                <a:latin typeface="Times"/>
              </a:rPr>
              <a:t>maldad</a:t>
            </a:r>
            <a:r>
              <a:rPr lang="en-US" sz="1800" dirty="0">
                <a:effectLst/>
                <a:latin typeface="Times"/>
              </a:rPr>
              <a:t>» de mov </a:t>
            </a:r>
            <a:r>
              <a:rPr lang="en-US" sz="1800" dirty="0" err="1">
                <a:effectLst/>
                <a:latin typeface="Times"/>
              </a:rPr>
              <a:t>miento</a:t>
            </a:r>
            <a:r>
              <a:rPr lang="en-US" sz="1800" dirty="0">
                <a:effectLst/>
                <a:latin typeface="Times"/>
              </a:rPr>
              <a:t> (la </a:t>
            </a:r>
            <a:r>
              <a:rPr lang="en-US" sz="1800" dirty="0" err="1">
                <a:effectLst/>
                <a:latin typeface="Times"/>
              </a:rPr>
              <a:t>cantidad</a:t>
            </a:r>
            <a:r>
              <a:rPr lang="en-US" sz="1800" dirty="0">
                <a:effectLst/>
                <a:latin typeface="Times"/>
              </a:rPr>
              <a:t> </a:t>
            </a:r>
            <a:r>
              <a:rPr lang="en-US" sz="1800" dirty="0">
                <a:effectLst/>
                <a:latin typeface="Symbol" pitchFamily="2" charset="2"/>
              </a:rPr>
              <a:t>∆</a:t>
            </a:r>
            <a:r>
              <a:rPr lang="en-US" sz="1800" i="1" dirty="0">
                <a:effectLst/>
                <a:latin typeface="Times"/>
              </a:rPr>
              <a:t>E </a:t>
            </a:r>
            <a:r>
              <a:rPr lang="en-US" sz="1800" dirty="0" err="1">
                <a:effectLst/>
                <a:latin typeface="Times"/>
              </a:rPr>
              <a:t>por</a:t>
            </a:r>
            <a:r>
              <a:rPr lang="en-US" sz="1800" dirty="0">
                <a:effectLst/>
                <a:latin typeface="Times"/>
              </a:rPr>
              <a:t> la que se </a:t>
            </a:r>
            <a:r>
              <a:rPr lang="en-US" sz="1800" dirty="0" err="1">
                <a:effectLst/>
                <a:latin typeface="Times"/>
              </a:rPr>
              <a:t>empeora</a:t>
            </a:r>
            <a:r>
              <a:rPr lang="en-US" sz="1800" dirty="0">
                <a:effectLst/>
                <a:latin typeface="Times"/>
              </a:rPr>
              <a:t> la </a:t>
            </a:r>
            <a:r>
              <a:rPr lang="en-US" sz="1800" dirty="0" err="1">
                <a:effectLst/>
                <a:latin typeface="Times"/>
              </a:rPr>
              <a:t>evaluación</a:t>
            </a:r>
            <a:r>
              <a:rPr lang="en-US" sz="1800" dirty="0">
                <a:effectLst/>
                <a:latin typeface="Times"/>
              </a:rPr>
              <a:t>). La </a:t>
            </a:r>
            <a:r>
              <a:rPr lang="en-US" sz="1800" dirty="0" err="1">
                <a:effectLst/>
                <a:latin typeface="Times"/>
              </a:rPr>
              <a:t>probabilidad</a:t>
            </a:r>
            <a:r>
              <a:rPr lang="en-US" sz="1800" dirty="0">
                <a:effectLst/>
                <a:latin typeface="Times"/>
              </a:rPr>
              <a:t> </a:t>
            </a:r>
            <a:r>
              <a:rPr lang="en-US" sz="1800" dirty="0" err="1">
                <a:effectLst/>
                <a:latin typeface="Times"/>
              </a:rPr>
              <a:t>también</a:t>
            </a:r>
            <a:r>
              <a:rPr lang="en-US" sz="1800" dirty="0">
                <a:effectLst/>
                <a:latin typeface="Times"/>
              </a:rPr>
              <a:t> </a:t>
            </a:r>
            <a:r>
              <a:rPr lang="en-US" sz="1800" dirty="0" err="1">
                <a:effectLst/>
                <a:latin typeface="Times"/>
              </a:rPr>
              <a:t>disminuye</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i="1" dirty="0" err="1">
                <a:effectLst/>
                <a:latin typeface="Times"/>
              </a:rPr>
              <a:t>T</a:t>
            </a:r>
            <a:r>
              <a:rPr lang="en-US" sz="1800" i="1" dirty="0">
                <a:effectLst/>
                <a:latin typeface="Times"/>
              </a:rPr>
              <a:t> </a:t>
            </a:r>
            <a:r>
              <a:rPr lang="en-US" sz="1800" dirty="0" err="1">
                <a:effectLst/>
                <a:latin typeface="Times"/>
              </a:rPr>
              <a:t>baja</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malos</a:t>
            </a:r>
            <a:r>
              <a:rPr lang="en-US" sz="1800" dirty="0">
                <a:effectLst/>
                <a:latin typeface="Times"/>
              </a:rPr>
              <a:t>» </a:t>
            </a:r>
            <a:r>
              <a:rPr lang="en-US" sz="1800" dirty="0" err="1">
                <a:effectLst/>
                <a:latin typeface="Times"/>
              </a:rPr>
              <a:t>movimientos</a:t>
            </a:r>
            <a:r>
              <a:rPr lang="en-US" sz="1800" dirty="0">
                <a:effectLst/>
                <a:latin typeface="Times"/>
              </a:rPr>
              <a:t> son </a:t>
            </a:r>
            <a:r>
              <a:rPr lang="en-US" sz="1800" dirty="0" err="1">
                <a:effectLst/>
                <a:latin typeface="Times"/>
              </a:rPr>
              <a:t>más</a:t>
            </a:r>
            <a:r>
              <a:rPr lang="en-US" sz="1800" dirty="0">
                <a:effectLst/>
                <a:latin typeface="Times"/>
              </a:rPr>
              <a:t> </a:t>
            </a:r>
            <a:r>
              <a:rPr lang="en-US" sz="1800" dirty="0" err="1">
                <a:effectLst/>
                <a:latin typeface="Times"/>
              </a:rPr>
              <a:t>probables</a:t>
            </a:r>
            <a:r>
              <a:rPr lang="en-US" sz="1800" dirty="0">
                <a:effectLst/>
                <a:latin typeface="Times"/>
              </a:rPr>
              <a:t> al </a:t>
            </a:r>
            <a:r>
              <a:rPr lang="en-US" sz="1800" dirty="0" err="1">
                <a:effectLst/>
                <a:latin typeface="Times"/>
              </a:rPr>
              <a:t>comienzo</a:t>
            </a:r>
            <a:r>
              <a:rPr lang="en-US" sz="1800" dirty="0">
                <a:effectLst/>
                <a:latin typeface="Times"/>
              </a:rPr>
              <a:t> </a:t>
            </a:r>
            <a:r>
              <a:rPr lang="en-US" sz="1800" dirty="0" err="1">
                <a:effectLst/>
                <a:latin typeface="Times"/>
              </a:rPr>
              <a:t>cuando</a:t>
            </a:r>
            <a:r>
              <a:rPr lang="en-US" sz="1800" dirty="0">
                <a:effectLst/>
                <a:latin typeface="Times"/>
              </a:rPr>
              <a:t> la </a:t>
            </a:r>
            <a:r>
              <a:rPr lang="en-US" sz="1800" dirty="0" err="1">
                <a:effectLst/>
                <a:latin typeface="Times"/>
              </a:rPr>
              <a:t>temperatura</a:t>
            </a:r>
            <a:r>
              <a:rPr lang="en-US" sz="1800" dirty="0">
                <a:effectLst/>
                <a:latin typeface="Times"/>
              </a:rPr>
              <a:t> es </a:t>
            </a:r>
            <a:r>
              <a:rPr lang="en-US" sz="1800" dirty="0" err="1">
                <a:effectLst/>
                <a:latin typeface="Times"/>
              </a:rPr>
              <a:t>alta</a:t>
            </a:r>
            <a:r>
              <a:rPr lang="en-US" sz="1800" dirty="0">
                <a:effectLst/>
                <a:latin typeface="Times"/>
              </a:rPr>
              <a:t>, y se </a:t>
            </a:r>
            <a:r>
              <a:rPr lang="en-US" sz="1800" dirty="0" err="1">
                <a:effectLst/>
                <a:latin typeface="Times"/>
              </a:rPr>
              <a:t>hacen</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improbables</a:t>
            </a:r>
            <a:r>
              <a:rPr lang="en-US" sz="1800" dirty="0">
                <a:effectLst/>
                <a:latin typeface="Times"/>
              </a:rPr>
              <a:t> </a:t>
            </a:r>
            <a:r>
              <a:rPr lang="en-US" sz="1800" dirty="0" err="1">
                <a:effectLst/>
                <a:latin typeface="Times"/>
              </a:rPr>
              <a:t>cuando</a:t>
            </a:r>
            <a:r>
              <a:rPr lang="en-US" sz="1800" dirty="0">
                <a:effectLst/>
                <a:latin typeface="Times"/>
              </a:rPr>
              <a:t> </a:t>
            </a:r>
            <a:r>
              <a:rPr lang="en-US" sz="1800" i="1" dirty="0">
                <a:effectLst/>
                <a:latin typeface="Times"/>
              </a:rPr>
              <a:t>T </a:t>
            </a:r>
            <a:r>
              <a:rPr lang="en-US" sz="1800" dirty="0" err="1">
                <a:effectLst/>
                <a:latin typeface="Times"/>
              </a:rPr>
              <a:t>disminuye</a:t>
            </a:r>
            <a:r>
              <a:rPr lang="en-US" sz="1800" dirty="0">
                <a:effectLst/>
                <a:latin typeface="Times"/>
              </a:rPr>
              <a:t>. Uno </a:t>
            </a:r>
            <a:r>
              <a:rPr lang="en-US" sz="1800" dirty="0" err="1">
                <a:effectLst/>
                <a:latin typeface="Times"/>
              </a:rPr>
              <a:t>puede</a:t>
            </a:r>
            <a:r>
              <a:rPr lang="en-US" sz="1800" dirty="0">
                <a:effectLst/>
                <a:latin typeface="Times"/>
              </a:rPr>
              <a:t> </a:t>
            </a:r>
            <a:r>
              <a:rPr lang="en-US" sz="1800" dirty="0" err="1">
                <a:effectLst/>
                <a:latin typeface="Times"/>
              </a:rPr>
              <a:t>demostrar</a:t>
            </a:r>
            <a:r>
              <a:rPr lang="en-US" sz="1800" dirty="0">
                <a:effectLst/>
                <a:latin typeface="Times"/>
              </a:rPr>
              <a:t> que </a:t>
            </a:r>
            <a:r>
              <a:rPr lang="en-US" sz="1800" dirty="0" err="1">
                <a:effectLst/>
                <a:latin typeface="Times"/>
              </a:rPr>
              <a:t>si</a:t>
            </a:r>
            <a:r>
              <a:rPr lang="en-US" sz="1800" dirty="0">
                <a:effectLst/>
                <a:latin typeface="Times"/>
              </a:rPr>
              <a:t> </a:t>
            </a:r>
            <a:r>
              <a:rPr lang="en-US" sz="1800" dirty="0" err="1">
                <a:effectLst/>
                <a:latin typeface="Times"/>
              </a:rPr>
              <a:t>el</a:t>
            </a:r>
            <a:r>
              <a:rPr lang="en-US" sz="1800" dirty="0">
                <a:effectLst/>
                <a:latin typeface="Times"/>
              </a:rPr>
              <a:t> </a:t>
            </a:r>
            <a:r>
              <a:rPr lang="en-US" sz="1800" i="1" dirty="0" err="1">
                <a:effectLst/>
                <a:latin typeface="Times"/>
              </a:rPr>
              <a:t>esquema</a:t>
            </a:r>
            <a:r>
              <a:rPr lang="en-US" sz="1800" i="1" dirty="0">
                <a:effectLst/>
                <a:latin typeface="Times"/>
              </a:rPr>
              <a:t> </a:t>
            </a:r>
            <a:r>
              <a:rPr lang="en-US" sz="1800" dirty="0" err="1">
                <a:effectLst/>
                <a:latin typeface="Times"/>
              </a:rPr>
              <a:t>disminuye</a:t>
            </a:r>
            <a:r>
              <a:rPr lang="en-US" sz="1800" dirty="0">
                <a:effectLst/>
                <a:latin typeface="Times"/>
              </a:rPr>
              <a:t> </a:t>
            </a:r>
            <a:r>
              <a:rPr lang="en-US" sz="1800" i="1" dirty="0">
                <a:effectLst/>
                <a:latin typeface="Times"/>
              </a:rPr>
              <a:t>T </a:t>
            </a:r>
            <a:r>
              <a:rPr lang="en-US" sz="1800" dirty="0" err="1">
                <a:effectLst/>
                <a:latin typeface="Times"/>
              </a:rPr>
              <a:t>bastante</a:t>
            </a:r>
            <a:r>
              <a:rPr lang="en-US" sz="1800" dirty="0">
                <a:effectLst/>
                <a:latin typeface="Times"/>
              </a:rPr>
              <a:t> </a:t>
            </a:r>
            <a:r>
              <a:rPr lang="en-US" sz="1800" dirty="0" err="1">
                <a:effectLst/>
                <a:latin typeface="Times"/>
              </a:rPr>
              <a:t>despacio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algoritmo</a:t>
            </a:r>
            <a:r>
              <a:rPr lang="en-US" sz="1800" dirty="0">
                <a:effectLst/>
                <a:latin typeface="Times"/>
              </a:rPr>
              <a:t> </a:t>
            </a:r>
            <a:r>
              <a:rPr lang="en-US" sz="1800" dirty="0" err="1">
                <a:effectLst/>
                <a:latin typeface="Times"/>
              </a:rPr>
              <a:t>encontrara</a:t>
            </a:r>
            <a:r>
              <a:rPr lang="en-US" sz="1800" dirty="0">
                <a:effectLst/>
                <a:latin typeface="Times"/>
              </a:rPr>
              <a:t>́ un </a:t>
            </a:r>
            <a:r>
              <a:rPr lang="en-US" sz="1800" dirty="0" err="1">
                <a:effectLst/>
                <a:latin typeface="Times"/>
              </a:rPr>
              <a:t>óptimo</a:t>
            </a:r>
            <a:r>
              <a:rPr lang="en-US" sz="1800" dirty="0">
                <a:effectLst/>
                <a:latin typeface="Times"/>
              </a:rPr>
              <a:t> global con </a:t>
            </a:r>
            <a:r>
              <a:rPr lang="en-US" sz="1800" dirty="0" err="1">
                <a:effectLst/>
                <a:latin typeface="Times"/>
              </a:rPr>
              <a:t>probabilidad</a:t>
            </a:r>
            <a:r>
              <a:rPr lang="en-US" sz="1800" dirty="0">
                <a:effectLst/>
                <a:latin typeface="Times"/>
              </a:rPr>
              <a:t> </a:t>
            </a:r>
            <a:r>
              <a:rPr lang="en-US" sz="1800" dirty="0" err="1">
                <a:effectLst/>
                <a:latin typeface="Times"/>
              </a:rPr>
              <a:t>cerca</a:t>
            </a:r>
            <a:r>
              <a:rPr lang="en-US" sz="1800" dirty="0">
                <a:effectLst/>
                <a:latin typeface="Times"/>
              </a:rPr>
              <a:t> de uno.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5122142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En el metal cuando se calienta, cambia varias veces de estados (configuración de sus moléculas)</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2911880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en:User:Cburnett</a:t>
            </a:r>
            <a:r>
              <a:rPr lang="es-ES" sz="6000" dirty="0"/>
              <a:t>, CC BY-SA 3.0 &lt;https://</a:t>
            </a:r>
            <a:r>
              <a:rPr lang="es-ES" sz="6000" dirty="0" err="1"/>
              <a:t>creativecommons.org</a:t>
            </a:r>
            <a:r>
              <a:rPr lang="es-ES" sz="6000" dirty="0"/>
              <a:t>/</a:t>
            </a:r>
            <a:r>
              <a:rPr lang="es-ES" sz="6000" dirty="0" err="1"/>
              <a:t>licenses</a:t>
            </a:r>
            <a:r>
              <a:rPr lang="es-ES" sz="6000" dirty="0"/>
              <a:t>/</a:t>
            </a:r>
            <a:r>
              <a:rPr lang="es-ES" sz="6000" dirty="0" err="1"/>
              <a:t>by-sa</a:t>
            </a:r>
            <a:r>
              <a:rPr lang="es-ES" sz="6000" dirty="0"/>
              <a:t>/3.0&gt;, </a:t>
            </a:r>
            <a:r>
              <a:rPr lang="es-ES" sz="6000" dirty="0" err="1"/>
              <a:t>via</a:t>
            </a:r>
            <a:r>
              <a:rPr lang="es-ES" sz="6000" dirty="0"/>
              <a:t> Wikimedia </a:t>
            </a:r>
            <a:r>
              <a:rPr lang="es-ES" sz="6000" dirty="0" err="1"/>
              <a:t>Commons</a:t>
            </a: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41939433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13287375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39336987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6780348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16999826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27688535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C5B8E-B0E8-C0B5-0F2A-E697BF7864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C6A279-38A1-B124-F93F-0E886F85AB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9FB0DB-570F-F0CD-81DA-E7AADF7D45FE}"/>
              </a:ext>
            </a:extLst>
          </p:cNvPr>
          <p:cNvSpPr>
            <a:spLocks noGrp="1"/>
          </p:cNvSpPr>
          <p:nvPr>
            <p:ph type="body" idx="1"/>
          </p:nvPr>
        </p:nvSpPr>
        <p:spPr/>
        <p:txBody>
          <a:bodyPr/>
          <a:lstStyle/>
          <a:p>
            <a:r>
              <a:rPr lang="en-US" sz="1800" dirty="0">
                <a:effectLst/>
                <a:latin typeface="Times"/>
              </a:rPr>
              <a:t>Una </a:t>
            </a:r>
            <a:r>
              <a:rPr lang="en-US" sz="1800" dirty="0" err="1">
                <a:effectLst/>
                <a:latin typeface="Times"/>
              </a:rPr>
              <a:t>función</a:t>
            </a:r>
            <a:r>
              <a:rPr lang="en-US" sz="1800" dirty="0">
                <a:effectLst/>
                <a:latin typeface="Times"/>
              </a:rPr>
              <a:t> de </a:t>
            </a:r>
            <a:r>
              <a:rPr lang="en-US" sz="1800" dirty="0" err="1">
                <a:effectLst/>
                <a:latin typeface="Times"/>
              </a:rPr>
              <a:t>idoneidad</a:t>
            </a:r>
            <a:r>
              <a:rPr lang="en-US" sz="1800" dirty="0">
                <a:effectLst/>
                <a:latin typeface="Times"/>
              </a:rPr>
              <a:t> </a:t>
            </a:r>
            <a:r>
              <a:rPr lang="en-US" sz="1800" dirty="0" err="1">
                <a:effectLst/>
                <a:latin typeface="Times"/>
              </a:rPr>
              <a:t>debería</a:t>
            </a:r>
            <a:r>
              <a:rPr lang="en-US" sz="1800" dirty="0">
                <a:effectLst/>
                <a:latin typeface="Times"/>
              </a:rPr>
              <a:t> </a:t>
            </a:r>
            <a:r>
              <a:rPr lang="en-US" sz="1800" dirty="0" err="1">
                <a:effectLst/>
                <a:latin typeface="Times"/>
              </a:rPr>
              <a:t>devolver</a:t>
            </a:r>
            <a:r>
              <a:rPr lang="en-US" sz="1800" dirty="0">
                <a:effectLst/>
                <a:latin typeface="Times"/>
              </a:rPr>
              <a:t> </a:t>
            </a:r>
            <a:r>
              <a:rPr lang="en-US" sz="1800" dirty="0" err="1">
                <a:effectLst/>
                <a:latin typeface="Times"/>
              </a:rPr>
              <a:t>valores</a:t>
            </a:r>
            <a:r>
              <a:rPr lang="en-US" sz="1800" dirty="0">
                <a:effectLst/>
                <a:latin typeface="Times"/>
              </a:rPr>
              <a:t> </a:t>
            </a:r>
            <a:r>
              <a:rPr lang="en-US" sz="1800" dirty="0" err="1">
                <a:effectLst/>
                <a:latin typeface="Times"/>
              </a:rPr>
              <a:t>más</a:t>
            </a:r>
            <a:r>
              <a:rPr lang="en-US" sz="1800" dirty="0">
                <a:effectLst/>
                <a:latin typeface="Times"/>
              </a:rPr>
              <a:t> altos para </a:t>
            </a:r>
            <a:r>
              <a:rPr lang="en-US" sz="1800" dirty="0" err="1">
                <a:effectLst/>
                <a:latin typeface="Times"/>
              </a:rPr>
              <a:t>estados</a:t>
            </a:r>
            <a:r>
              <a:rPr lang="en-US" sz="1800" dirty="0">
                <a:effectLst/>
                <a:latin typeface="Times"/>
              </a:rPr>
              <a:t> </a:t>
            </a:r>
            <a:r>
              <a:rPr lang="en-US" sz="1800" dirty="0" err="1">
                <a:effectLst/>
                <a:latin typeface="Times"/>
              </a:rPr>
              <a:t>mejores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variante</a:t>
            </a:r>
            <a:r>
              <a:rPr lang="en-US" sz="1800" dirty="0">
                <a:effectLst/>
                <a:latin typeface="Times"/>
              </a:rPr>
              <a:t> particular del </a:t>
            </a:r>
            <a:r>
              <a:rPr lang="en-US" sz="1800" dirty="0" err="1">
                <a:effectLst/>
                <a:latin typeface="Times"/>
              </a:rPr>
              <a:t>algoritmo</a:t>
            </a:r>
            <a:r>
              <a:rPr lang="en-US" sz="1800" dirty="0">
                <a:effectLst/>
                <a:latin typeface="Times"/>
              </a:rPr>
              <a:t> </a:t>
            </a:r>
            <a:r>
              <a:rPr lang="en-US" sz="1800" dirty="0" err="1">
                <a:effectLst/>
                <a:latin typeface="Times"/>
              </a:rPr>
              <a:t>genético</a:t>
            </a:r>
            <a:r>
              <a:rPr lang="en-US" sz="1800" dirty="0">
                <a:effectLst/>
                <a:latin typeface="Times"/>
              </a:rPr>
              <a:t>, la </a:t>
            </a:r>
            <a:r>
              <a:rPr lang="en-US" sz="1800" dirty="0" err="1">
                <a:effectLst/>
                <a:latin typeface="Times"/>
              </a:rPr>
              <a:t>probabilidad</a:t>
            </a:r>
            <a:r>
              <a:rPr lang="en-US" sz="1800" dirty="0">
                <a:effectLst/>
                <a:latin typeface="Times"/>
              </a:rPr>
              <a:t> de ser </a:t>
            </a:r>
            <a:r>
              <a:rPr lang="en-US" sz="1800" dirty="0" err="1">
                <a:effectLst/>
                <a:latin typeface="Times"/>
              </a:rPr>
              <a:t>elegido</a:t>
            </a:r>
            <a:r>
              <a:rPr lang="en-US" sz="1800" dirty="0">
                <a:effectLst/>
                <a:latin typeface="Times"/>
              </a:rPr>
              <a:t> para la </a:t>
            </a:r>
            <a:r>
              <a:rPr lang="en-US" sz="1800" dirty="0" err="1">
                <a:effectLst/>
                <a:latin typeface="Times"/>
              </a:rPr>
              <a:t>reproducción</a:t>
            </a:r>
            <a:r>
              <a:rPr lang="en-US" sz="1800" dirty="0">
                <a:effectLst/>
                <a:latin typeface="Times"/>
              </a:rPr>
              <a:t> es </a:t>
            </a:r>
            <a:r>
              <a:rPr lang="en-US" sz="1800" dirty="0" err="1">
                <a:effectLst/>
                <a:latin typeface="Times"/>
              </a:rPr>
              <a:t>directamente</a:t>
            </a:r>
            <a:r>
              <a:rPr lang="en-US" sz="1800" dirty="0">
                <a:effectLst/>
                <a:latin typeface="Times"/>
              </a:rPr>
              <a:t> </a:t>
            </a:r>
            <a:r>
              <a:rPr lang="en-US" sz="1800" dirty="0" err="1">
                <a:effectLst/>
                <a:latin typeface="Times"/>
              </a:rPr>
              <a:t>proporcional</a:t>
            </a:r>
            <a:r>
              <a:rPr lang="en-US" sz="1800" dirty="0">
                <a:effectLst/>
                <a:latin typeface="Times"/>
              </a:rPr>
              <a:t> al </a:t>
            </a:r>
            <a:r>
              <a:rPr lang="en-US" sz="1800" dirty="0" err="1">
                <a:effectLst/>
                <a:latin typeface="Times"/>
              </a:rPr>
              <a:t>resul</a:t>
            </a:r>
            <a:r>
              <a:rPr lang="en-US" sz="1800" dirty="0">
                <a:effectLst/>
                <a:latin typeface="Times"/>
              </a:rPr>
              <a:t>- </a:t>
            </a:r>
            <a:r>
              <a:rPr lang="en-US" sz="1800" dirty="0" err="1">
                <a:effectLst/>
                <a:latin typeface="Times"/>
              </a:rPr>
              <a:t>tado</a:t>
            </a:r>
            <a:r>
              <a:rPr lang="en-US" sz="1800" dirty="0">
                <a:effectLst/>
                <a:latin typeface="Times"/>
              </a:rPr>
              <a:t> de </a:t>
            </a:r>
            <a:r>
              <a:rPr lang="en-US" sz="1800" dirty="0" err="1">
                <a:effectLst/>
                <a:latin typeface="Times"/>
              </a:rPr>
              <a:t>idoneidad</a:t>
            </a:r>
            <a:r>
              <a:rPr lang="en-US" sz="1800" dirty="0">
                <a:effectLst/>
                <a:latin typeface="Times"/>
              </a:rPr>
              <a:t>, y </a:t>
            </a:r>
            <a:r>
              <a:rPr lang="en-US" sz="1800" dirty="0" err="1">
                <a:effectLst/>
                <a:latin typeface="Times"/>
              </a:rPr>
              <a:t>los</a:t>
            </a:r>
            <a:r>
              <a:rPr lang="en-US" sz="1800" dirty="0">
                <a:effectLst/>
                <a:latin typeface="Times"/>
              </a:rPr>
              <a:t> </a:t>
            </a:r>
            <a:r>
              <a:rPr lang="en-US" sz="1800" dirty="0" err="1">
                <a:effectLst/>
                <a:latin typeface="Times"/>
              </a:rPr>
              <a:t>porcentajes</a:t>
            </a:r>
            <a:r>
              <a:rPr lang="en-US" sz="1800" dirty="0">
                <a:effectLst/>
                <a:latin typeface="Times"/>
              </a:rPr>
              <a:t> se </a:t>
            </a:r>
            <a:r>
              <a:rPr lang="en-US" sz="1800" dirty="0" err="1">
                <a:effectLst/>
                <a:latin typeface="Times"/>
              </a:rPr>
              <a:t>muestran</a:t>
            </a:r>
            <a:r>
              <a:rPr lang="en-US" sz="1800" dirty="0">
                <a:effectLst/>
                <a:latin typeface="Times"/>
              </a:rPr>
              <a:t> junto a </a:t>
            </a:r>
            <a:r>
              <a:rPr lang="en-US" sz="1800" dirty="0" err="1">
                <a:effectLst/>
                <a:latin typeface="Times"/>
              </a:rPr>
              <a:t>los</a:t>
            </a:r>
            <a:r>
              <a:rPr lang="en-US" sz="1800" dirty="0">
                <a:effectLst/>
                <a:latin typeface="Times"/>
              </a:rPr>
              <a:t> </a:t>
            </a:r>
            <a:r>
              <a:rPr lang="en-US" sz="1800" dirty="0" err="1">
                <a:effectLst/>
                <a:latin typeface="Times"/>
              </a:rPr>
              <a:t>tanteos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En</a:t>
            </a:r>
            <a:r>
              <a:rPr lang="en-US" sz="1800" dirty="0">
                <a:effectLst/>
                <a:latin typeface="Times"/>
              </a:rPr>
              <a:t> (c), se </a:t>
            </a:r>
            <a:r>
              <a:rPr lang="en-US" sz="1800" dirty="0" err="1">
                <a:effectLst/>
                <a:latin typeface="Times"/>
              </a:rPr>
              <a:t>seleccionan</a:t>
            </a:r>
            <a:r>
              <a:rPr lang="en-US" sz="1800" dirty="0">
                <a:effectLst/>
                <a:latin typeface="Times"/>
              </a:rPr>
              <a:t> dos pares, de </a:t>
            </a:r>
            <a:r>
              <a:rPr lang="en-US" sz="1800" dirty="0" err="1">
                <a:effectLst/>
                <a:latin typeface="Times"/>
              </a:rPr>
              <a:t>manera</a:t>
            </a:r>
            <a:r>
              <a:rPr lang="en-US" sz="1800" dirty="0">
                <a:effectLst/>
                <a:latin typeface="Times"/>
              </a:rPr>
              <a:t> </a:t>
            </a:r>
            <a:r>
              <a:rPr lang="en-US" sz="1800" dirty="0" err="1">
                <a:effectLst/>
                <a:latin typeface="Times"/>
              </a:rPr>
              <a:t>aleatoria</a:t>
            </a:r>
            <a:r>
              <a:rPr lang="en-US" sz="1800" dirty="0">
                <a:effectLst/>
                <a:latin typeface="Times"/>
              </a:rPr>
              <a:t>, para la </a:t>
            </a:r>
            <a:r>
              <a:rPr lang="en-US" sz="1800" dirty="0" err="1">
                <a:effectLst/>
                <a:latin typeface="Times"/>
              </a:rPr>
              <a:t>reproducción</a:t>
            </a:r>
            <a:r>
              <a:rPr lang="en-US" sz="1800" dirty="0">
                <a:effectLst/>
                <a:latin typeface="Times"/>
              </a:rPr>
              <a:t>, de </a:t>
            </a:r>
            <a:r>
              <a:rPr lang="en-US" sz="1800" dirty="0" err="1">
                <a:effectLst/>
                <a:latin typeface="Times"/>
              </a:rPr>
              <a:t>acuer</a:t>
            </a:r>
            <a:r>
              <a:rPr lang="en-US" sz="1800" dirty="0">
                <a:effectLst/>
                <a:latin typeface="Times"/>
              </a:rPr>
              <a:t>- do con las </a:t>
            </a:r>
            <a:r>
              <a:rPr lang="en-US" sz="1800" dirty="0" err="1">
                <a:effectLst/>
                <a:latin typeface="Times"/>
              </a:rPr>
              <a:t>probabilidades</a:t>
            </a:r>
            <a:r>
              <a:rPr lang="en-US" sz="1800" dirty="0">
                <a:effectLst/>
                <a:latin typeface="Times"/>
              </a:rPr>
              <a:t> </a:t>
            </a:r>
            <a:r>
              <a:rPr lang="en-US" sz="1800" dirty="0" err="1">
                <a:effectLst/>
                <a:latin typeface="Times"/>
              </a:rPr>
              <a:t>en</a:t>
            </a:r>
            <a:r>
              <a:rPr lang="en-US" sz="1800" dirty="0">
                <a:effectLst/>
                <a:latin typeface="Times"/>
              </a:rPr>
              <a:t> (b). </a:t>
            </a:r>
            <a:r>
              <a:rPr lang="en-US" sz="1800" dirty="0" err="1">
                <a:effectLst/>
                <a:latin typeface="Times"/>
              </a:rPr>
              <a:t>Notemos</a:t>
            </a:r>
            <a:r>
              <a:rPr lang="en-US" sz="1800" dirty="0">
                <a:effectLst/>
                <a:latin typeface="Times"/>
              </a:rPr>
              <a:t> que un </a:t>
            </a:r>
            <a:r>
              <a:rPr lang="en-US" sz="1800" dirty="0" err="1">
                <a:effectLst/>
                <a:latin typeface="Times"/>
              </a:rPr>
              <a:t>individuo</a:t>
            </a:r>
            <a:r>
              <a:rPr lang="en-US" sz="1800" dirty="0">
                <a:effectLst/>
                <a:latin typeface="Times"/>
              </a:rPr>
              <a:t> se </a:t>
            </a:r>
            <a:r>
              <a:rPr lang="en-US" sz="1800" dirty="0" err="1">
                <a:effectLst/>
                <a:latin typeface="Times"/>
              </a:rPr>
              <a:t>selecciona</a:t>
            </a:r>
            <a:r>
              <a:rPr lang="en-US" sz="1800" dirty="0">
                <a:effectLst/>
                <a:latin typeface="Times"/>
              </a:rPr>
              <a:t> dos </a:t>
            </a:r>
            <a:r>
              <a:rPr lang="en-US" sz="1800" dirty="0" err="1">
                <a:effectLst/>
                <a:latin typeface="Times"/>
              </a:rPr>
              <a:t>veces</a:t>
            </a:r>
            <a:r>
              <a:rPr lang="en-US" sz="1800" dirty="0">
                <a:effectLst/>
                <a:latin typeface="Times"/>
              </a:rPr>
              <a:t> y uno </a:t>
            </a:r>
            <a:r>
              <a:rPr lang="en-US" sz="1800" dirty="0" err="1">
                <a:effectLst/>
                <a:latin typeface="Times"/>
              </a:rPr>
              <a:t>ninguna</a:t>
            </a:r>
            <a:r>
              <a:rPr lang="en-US" sz="1800" dirty="0">
                <a:effectLst/>
                <a:latin typeface="Times"/>
              </a:rPr>
              <a:t>. Hay </a:t>
            </a:r>
            <a:r>
              <a:rPr lang="en-US" sz="1800" dirty="0" err="1">
                <a:effectLst/>
                <a:latin typeface="Times"/>
              </a:rPr>
              <a:t>muchas</a:t>
            </a:r>
            <a:r>
              <a:rPr lang="en-US" sz="1800" dirty="0">
                <a:effectLst/>
                <a:latin typeface="Times"/>
              </a:rPr>
              <a:t> </a:t>
            </a:r>
            <a:r>
              <a:rPr lang="en-US" sz="1800" dirty="0" err="1">
                <a:effectLst/>
                <a:latin typeface="Times"/>
              </a:rPr>
              <a:t>variantes</a:t>
            </a:r>
            <a:r>
              <a:rPr lang="en-US" sz="1800" dirty="0">
                <a:effectLst/>
                <a:latin typeface="Times"/>
              </a:rPr>
              <a:t> de </a:t>
            </a:r>
            <a:r>
              <a:rPr lang="en-US" sz="1800" dirty="0" err="1">
                <a:effectLst/>
                <a:latin typeface="Times"/>
              </a:rPr>
              <a:t>esta</a:t>
            </a:r>
            <a:r>
              <a:rPr lang="en-US" sz="1800" dirty="0">
                <a:effectLst/>
                <a:latin typeface="Times"/>
              </a:rPr>
              <a:t> </a:t>
            </a:r>
            <a:r>
              <a:rPr lang="en-US" sz="1800" dirty="0" err="1">
                <a:effectLst/>
                <a:latin typeface="Times"/>
              </a:rPr>
              <a:t>regla</a:t>
            </a:r>
            <a:r>
              <a:rPr lang="en-US" sz="1800" dirty="0">
                <a:effectLst/>
                <a:latin typeface="Times"/>
              </a:rPr>
              <a:t> de </a:t>
            </a:r>
            <a:r>
              <a:rPr lang="en-US" sz="1800" dirty="0" err="1">
                <a:effectLst/>
                <a:latin typeface="Times"/>
              </a:rPr>
              <a:t>selección</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demostrarse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método</a:t>
            </a:r>
            <a:r>
              <a:rPr lang="en-US" sz="1800" dirty="0">
                <a:effectLst/>
                <a:latin typeface="Times"/>
              </a:rPr>
              <a:t> </a:t>
            </a:r>
            <a:r>
              <a:rPr lang="en-US" sz="1800" b="1" dirty="0" err="1">
                <a:effectLst/>
                <a:latin typeface="Times"/>
              </a:rPr>
              <a:t>selectivo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se </a:t>
            </a:r>
            <a:r>
              <a:rPr lang="en-US" sz="1800" dirty="0" err="1">
                <a:effectLst/>
                <a:latin typeface="Times"/>
              </a:rPr>
              <a:t>desechan</a:t>
            </a:r>
            <a:r>
              <a:rPr lang="en-US" sz="1800" dirty="0">
                <a:effectLst/>
                <a:latin typeface="Times"/>
              </a:rPr>
              <a:t> </a:t>
            </a:r>
            <a:r>
              <a:rPr lang="en-US" sz="1800" dirty="0" err="1">
                <a:effectLst/>
                <a:latin typeface="Times"/>
              </a:rPr>
              <a:t>todos</a:t>
            </a:r>
            <a:r>
              <a:rPr lang="en-US" sz="1800" dirty="0">
                <a:effectLst/>
                <a:latin typeface="Times"/>
              </a:rPr>
              <a:t> </a:t>
            </a:r>
            <a:r>
              <a:rPr lang="en-US" sz="1800" dirty="0" err="1">
                <a:effectLst/>
                <a:latin typeface="Times"/>
              </a:rPr>
              <a:t>los</a:t>
            </a:r>
            <a:r>
              <a:rPr lang="en-US" sz="1800" dirty="0">
                <a:effectLst/>
                <a:latin typeface="Times"/>
              </a:rPr>
              <a:t> </a:t>
            </a:r>
            <a:r>
              <a:rPr lang="en-US" sz="1800" dirty="0" err="1">
                <a:effectLst/>
                <a:latin typeface="Times"/>
              </a:rPr>
              <a:t>individuos</a:t>
            </a:r>
            <a:r>
              <a:rPr lang="en-US" sz="1800" dirty="0">
                <a:effectLst/>
                <a:latin typeface="Times"/>
              </a:rPr>
              <a:t> </a:t>
            </a:r>
            <a:r>
              <a:rPr lang="en-US" sz="1800" dirty="0" err="1">
                <a:effectLst/>
                <a:latin typeface="Times"/>
              </a:rPr>
              <a:t>debajo</a:t>
            </a:r>
            <a:r>
              <a:rPr lang="en-US" sz="1800" dirty="0">
                <a:effectLst/>
                <a:latin typeface="Times"/>
              </a:rPr>
              <a:t> de un umbral dado, converge </a:t>
            </a:r>
            <a:r>
              <a:rPr lang="en-US" sz="1800" dirty="0" err="1">
                <a:effectLst/>
                <a:latin typeface="Times"/>
              </a:rPr>
              <a:t>más</a:t>
            </a:r>
            <a:r>
              <a:rPr lang="en-US" sz="1800" dirty="0">
                <a:effectLst/>
                <a:latin typeface="Times"/>
              </a:rPr>
              <a:t> </a:t>
            </a:r>
            <a:r>
              <a:rPr lang="en-US" sz="1800" dirty="0" err="1">
                <a:effectLst/>
                <a:latin typeface="Times"/>
              </a:rPr>
              <a:t>rápido</a:t>
            </a:r>
            <a:r>
              <a:rPr lang="en-US" sz="1800" dirty="0">
                <a:effectLst/>
                <a:latin typeface="Times"/>
              </a:rPr>
              <a:t> que la </a:t>
            </a:r>
            <a:r>
              <a:rPr lang="en-US" sz="1800" dirty="0" err="1">
                <a:effectLst/>
                <a:latin typeface="Times"/>
              </a:rPr>
              <a:t>versión</a:t>
            </a:r>
            <a:r>
              <a:rPr lang="en-US" sz="1800" dirty="0">
                <a:effectLst/>
                <a:latin typeface="Times"/>
              </a:rPr>
              <a:t> </a:t>
            </a:r>
            <a:r>
              <a:rPr lang="en-US" sz="1800" dirty="0" err="1">
                <a:effectLst/>
                <a:latin typeface="Times"/>
              </a:rPr>
              <a:t>aleatoria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Para que </a:t>
            </a:r>
            <a:r>
              <a:rPr lang="en-US" sz="1800" dirty="0" err="1">
                <a:effectLst/>
                <a:latin typeface="Times"/>
              </a:rPr>
              <a:t>cada</a:t>
            </a:r>
            <a:r>
              <a:rPr lang="en-US" sz="1800" dirty="0">
                <a:effectLst/>
                <a:latin typeface="Times"/>
              </a:rPr>
              <a:t> par se </a:t>
            </a:r>
            <a:r>
              <a:rPr lang="en-US" sz="1800" dirty="0" err="1">
                <a:effectLst/>
                <a:latin typeface="Times"/>
              </a:rPr>
              <a:t>aparee</a:t>
            </a:r>
            <a:r>
              <a:rPr lang="en-US" sz="1800" dirty="0">
                <a:effectLst/>
                <a:latin typeface="Times"/>
              </a:rPr>
              <a:t>, se </a:t>
            </a:r>
            <a:r>
              <a:rPr lang="en-US" sz="1800" dirty="0" err="1">
                <a:effectLst/>
                <a:latin typeface="Times"/>
              </a:rPr>
              <a:t>elige</a:t>
            </a:r>
            <a:r>
              <a:rPr lang="en-US" sz="1800" dirty="0">
                <a:effectLst/>
                <a:latin typeface="Times"/>
              </a:rPr>
              <a:t> </a:t>
            </a:r>
            <a:r>
              <a:rPr lang="en-US" sz="1800" dirty="0" err="1">
                <a:effectLst/>
                <a:latin typeface="Times"/>
              </a:rPr>
              <a:t>aleatoriamente</a:t>
            </a:r>
            <a:r>
              <a:rPr lang="en-US" sz="1800" dirty="0">
                <a:effectLst/>
                <a:latin typeface="Times"/>
              </a:rPr>
              <a:t> un punto de </a:t>
            </a:r>
            <a:r>
              <a:rPr lang="en-US" sz="1800" b="1" dirty="0" err="1">
                <a:effectLst/>
                <a:latin typeface="Times"/>
              </a:rPr>
              <a:t>cruce</a:t>
            </a:r>
            <a:r>
              <a:rPr lang="en-US" sz="1800" b="1" dirty="0">
                <a:effectLst/>
                <a:latin typeface="Times"/>
              </a:rPr>
              <a:t> </a:t>
            </a:r>
            <a:r>
              <a:rPr lang="en-US" sz="1800" dirty="0">
                <a:effectLst/>
                <a:latin typeface="Times"/>
              </a:rPr>
              <a:t>de las </a:t>
            </a:r>
            <a:r>
              <a:rPr lang="en-US" sz="1800" dirty="0" err="1">
                <a:effectLst/>
                <a:latin typeface="Times"/>
              </a:rPr>
              <a:t>posiciones</a:t>
            </a:r>
            <a:r>
              <a:rPr lang="en-US" sz="1800" dirty="0">
                <a:effectLst/>
                <a:latin typeface="Times"/>
              </a:rPr>
              <a:t> </a:t>
            </a:r>
            <a:r>
              <a:rPr lang="en-US" sz="1800" dirty="0" err="1">
                <a:effectLst/>
                <a:latin typeface="Times"/>
              </a:rPr>
              <a:t>en</a:t>
            </a:r>
            <a:r>
              <a:rPr lang="en-US" sz="1800" dirty="0">
                <a:effectLst/>
                <a:latin typeface="Times"/>
              </a:rPr>
              <a:t> la </a:t>
            </a:r>
            <a:r>
              <a:rPr lang="en-US" sz="1800" dirty="0" err="1">
                <a:effectLst/>
                <a:latin typeface="Times"/>
              </a:rPr>
              <a:t>cadena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El </a:t>
            </a:r>
            <a:r>
              <a:rPr lang="en-US" sz="1800" dirty="0" err="1">
                <a:effectLst/>
                <a:latin typeface="Times"/>
              </a:rPr>
              <a:t>ejemplo</a:t>
            </a:r>
            <a:r>
              <a:rPr lang="en-US" sz="1800" dirty="0">
                <a:effectLst/>
                <a:latin typeface="Times"/>
              </a:rPr>
              <a:t> </a:t>
            </a:r>
            <a:r>
              <a:rPr lang="en-US" sz="1800" dirty="0" err="1">
                <a:effectLst/>
                <a:latin typeface="Times"/>
              </a:rPr>
              <a:t>ilustra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hecho</a:t>
            </a:r>
            <a:r>
              <a:rPr lang="en-US" sz="1800" dirty="0">
                <a:effectLst/>
                <a:latin typeface="Times"/>
              </a:rPr>
              <a:t> de que, </a:t>
            </a:r>
            <a:r>
              <a:rPr lang="en-US" sz="1800" dirty="0" err="1">
                <a:effectLst/>
                <a:latin typeface="Times"/>
              </a:rPr>
              <a:t>cuando</a:t>
            </a:r>
            <a:r>
              <a:rPr lang="en-US" sz="1800" dirty="0">
                <a:effectLst/>
                <a:latin typeface="Times"/>
              </a:rPr>
              <a:t> dos </a:t>
            </a:r>
            <a:r>
              <a:rPr lang="en-US" sz="1800" dirty="0" err="1">
                <a:effectLst/>
                <a:latin typeface="Times"/>
              </a:rPr>
              <a:t>estados</a:t>
            </a:r>
            <a:r>
              <a:rPr lang="en-US" sz="1800" dirty="0">
                <a:effectLst/>
                <a:latin typeface="Times"/>
              </a:rPr>
              <a:t> padres son </a:t>
            </a:r>
            <a:r>
              <a:rPr lang="en-US" sz="1800" dirty="0" err="1">
                <a:effectLst/>
                <a:latin typeface="Times"/>
              </a:rPr>
              <a:t>bastan</a:t>
            </a:r>
            <a:r>
              <a:rPr lang="en-US" sz="1800" dirty="0">
                <a:effectLst/>
                <a:latin typeface="Times"/>
              </a:rPr>
              <a:t>- </a:t>
            </a:r>
            <a:r>
              <a:rPr lang="en-US" sz="1800" dirty="0" err="1">
                <a:effectLst/>
                <a:latin typeface="Times"/>
              </a:rPr>
              <a:t>te</a:t>
            </a:r>
            <a:r>
              <a:rPr lang="en-US" sz="1800" dirty="0">
                <a:effectLst/>
                <a:latin typeface="Times"/>
              </a:rPr>
              <a:t> </a:t>
            </a:r>
            <a:r>
              <a:rPr lang="en-US" sz="1800" dirty="0" err="1">
                <a:effectLst/>
                <a:latin typeface="Times"/>
              </a:rPr>
              <a:t>diferentes</a:t>
            </a:r>
            <a:r>
              <a:rPr lang="en-US" sz="1800" dirty="0">
                <a:effectLst/>
                <a:latin typeface="Times"/>
              </a:rPr>
              <a:t>, la </a:t>
            </a:r>
            <a:r>
              <a:rPr lang="en-US" sz="1800" dirty="0" err="1">
                <a:effectLst/>
                <a:latin typeface="Times"/>
              </a:rPr>
              <a:t>operación</a:t>
            </a:r>
            <a:r>
              <a:rPr lang="en-US" sz="1800" dirty="0">
                <a:effectLst/>
                <a:latin typeface="Times"/>
              </a:rPr>
              <a:t> de </a:t>
            </a:r>
            <a:r>
              <a:rPr lang="en-US" sz="1800" dirty="0" err="1">
                <a:effectLst/>
                <a:latin typeface="Times"/>
              </a:rPr>
              <a:t>cruce</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producir</a:t>
            </a:r>
            <a:r>
              <a:rPr lang="en-US" sz="1800" dirty="0">
                <a:effectLst/>
                <a:latin typeface="Times"/>
              </a:rPr>
              <a:t> un </a:t>
            </a:r>
            <a:r>
              <a:rPr lang="en-US" sz="1800" dirty="0" err="1">
                <a:effectLst/>
                <a:latin typeface="Times"/>
              </a:rPr>
              <a:t>estado</a:t>
            </a:r>
            <a:r>
              <a:rPr lang="en-US" sz="1800" dirty="0">
                <a:effectLst/>
                <a:latin typeface="Times"/>
              </a:rPr>
              <a:t> que </a:t>
            </a:r>
            <a:r>
              <a:rPr lang="en-US" sz="1800" dirty="0" err="1">
                <a:effectLst/>
                <a:latin typeface="Times"/>
              </a:rPr>
              <a:t>esta</a:t>
            </a:r>
            <a:r>
              <a:rPr lang="en-US" sz="1800" dirty="0">
                <a:effectLst/>
                <a:latin typeface="Times"/>
              </a:rPr>
              <a:t>́ </a:t>
            </a:r>
            <a:r>
              <a:rPr lang="en-US" sz="1800" dirty="0" err="1">
                <a:effectLst/>
                <a:latin typeface="Times"/>
              </a:rPr>
              <a:t>lejos</a:t>
            </a:r>
            <a:r>
              <a:rPr lang="en-US" sz="1800" dirty="0">
                <a:effectLst/>
                <a:latin typeface="Times"/>
              </a:rPr>
              <a:t> de </a:t>
            </a:r>
            <a:r>
              <a:rPr lang="en-US" sz="1800" dirty="0" err="1">
                <a:effectLst/>
                <a:latin typeface="Times"/>
              </a:rPr>
              <a:t>cualquiera</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estados</a:t>
            </a:r>
            <a:r>
              <a:rPr lang="en-US" sz="1800" dirty="0">
                <a:effectLst/>
                <a:latin typeface="Times"/>
              </a:rPr>
              <a:t> padre. </a:t>
            </a:r>
            <a:r>
              <a:rPr lang="en-US" sz="1800" dirty="0" err="1">
                <a:effectLst/>
                <a:latin typeface="Times"/>
              </a:rPr>
              <a:t>Esto</a:t>
            </a:r>
            <a:r>
              <a:rPr lang="en-US" sz="1800" dirty="0">
                <a:effectLst/>
                <a:latin typeface="Times"/>
              </a:rPr>
              <a:t> es, a menudo, lo que </a:t>
            </a:r>
            <a:r>
              <a:rPr lang="en-US" sz="1800" dirty="0" err="1">
                <a:effectLst/>
                <a:latin typeface="Times"/>
              </a:rPr>
              <a:t>ocurre</a:t>
            </a:r>
            <a:r>
              <a:rPr lang="en-US" sz="1800" dirty="0">
                <a:effectLst/>
                <a:latin typeface="Times"/>
              </a:rPr>
              <a:t> al principio del </a:t>
            </a:r>
            <a:r>
              <a:rPr lang="en-US" sz="1800" dirty="0" err="1">
                <a:effectLst/>
                <a:latin typeface="Times"/>
              </a:rPr>
              <a:t>proceso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que la </a:t>
            </a:r>
            <a:r>
              <a:rPr lang="en-US" sz="1800" dirty="0" err="1">
                <a:effectLst/>
                <a:latin typeface="Times"/>
              </a:rPr>
              <a:t>población</a:t>
            </a:r>
            <a:r>
              <a:rPr lang="en-US" sz="1800" dirty="0">
                <a:effectLst/>
                <a:latin typeface="Times"/>
              </a:rPr>
              <a:t> es </a:t>
            </a:r>
            <a:r>
              <a:rPr lang="en-US" sz="1800" dirty="0" err="1">
                <a:effectLst/>
                <a:latin typeface="Times"/>
              </a:rPr>
              <a:t>bastante</a:t>
            </a:r>
            <a:r>
              <a:rPr lang="en-US" sz="1800" dirty="0">
                <a:effectLst/>
                <a:latin typeface="Times"/>
              </a:rPr>
              <a:t> </a:t>
            </a:r>
            <a:r>
              <a:rPr lang="en-US" sz="1800" dirty="0" err="1">
                <a:effectLst/>
                <a:latin typeface="Times"/>
              </a:rPr>
              <a:t>diversa</a:t>
            </a:r>
            <a:r>
              <a:rPr lang="en-US" sz="1800" dirty="0">
                <a:effectLst/>
                <a:latin typeface="Times"/>
              </a:rPr>
              <a:t>, </a:t>
            </a:r>
            <a:r>
              <a:rPr lang="en-US" sz="1800" dirty="0" err="1">
                <a:effectLst/>
                <a:latin typeface="Times"/>
              </a:rPr>
              <a:t>asi</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cruce</a:t>
            </a:r>
            <a:r>
              <a:rPr lang="en-US" sz="1800" dirty="0">
                <a:effectLst/>
                <a:latin typeface="Times"/>
              </a:rPr>
              <a:t> (</a:t>
            </a:r>
            <a:r>
              <a:rPr lang="en-US" sz="1800" dirty="0" err="1">
                <a:effectLst/>
                <a:latin typeface="Times"/>
              </a:rPr>
              <a:t>como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temple </a:t>
            </a:r>
            <a:r>
              <a:rPr lang="en-US" sz="1800" dirty="0" err="1">
                <a:effectLst/>
                <a:latin typeface="Times"/>
              </a:rPr>
              <a:t>simulado</a:t>
            </a:r>
            <a:r>
              <a:rPr lang="en-US" sz="1800" dirty="0">
                <a:effectLst/>
                <a:latin typeface="Times"/>
              </a:rPr>
              <a:t>) con </a:t>
            </a:r>
            <a:r>
              <a:rPr lang="en-US" sz="1800" dirty="0" err="1">
                <a:effectLst/>
                <a:latin typeface="Times"/>
              </a:rPr>
              <a:t>frecuencia</a:t>
            </a:r>
            <a:r>
              <a:rPr lang="en-US" sz="1800" dirty="0">
                <a:effectLst/>
                <a:latin typeface="Times"/>
              </a:rPr>
              <a:t> </a:t>
            </a:r>
            <a:r>
              <a:rPr lang="en-US" sz="1800" dirty="0" err="1">
                <a:effectLst/>
                <a:latin typeface="Times"/>
              </a:rPr>
              <a:t>realiza</a:t>
            </a:r>
            <a:r>
              <a:rPr lang="en-US" sz="1800" dirty="0">
                <a:effectLst/>
                <a:latin typeface="Times"/>
              </a:rPr>
              <a:t> pasos </a:t>
            </a:r>
            <a:r>
              <a:rPr lang="en-US" sz="1800" dirty="0" err="1">
                <a:effectLst/>
                <a:latin typeface="Times"/>
              </a:rPr>
              <a:t>grandes</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Finalmente</a:t>
            </a:r>
            <a:r>
              <a:rPr lang="en-US" sz="1800" dirty="0">
                <a:effectLst/>
                <a:latin typeface="Times"/>
              </a:rPr>
              <a:t>, </a:t>
            </a:r>
            <a:r>
              <a:rPr lang="en-US" sz="1800" dirty="0" err="1">
                <a:effectLst/>
                <a:latin typeface="Times"/>
              </a:rPr>
              <a:t>en</a:t>
            </a:r>
            <a:r>
              <a:rPr lang="en-US" sz="1800" dirty="0">
                <a:effectLst/>
                <a:latin typeface="Times"/>
              </a:rPr>
              <a:t> (e), </a:t>
            </a:r>
            <a:r>
              <a:rPr lang="en-US" sz="1800" dirty="0" err="1">
                <a:effectLst/>
                <a:latin typeface="Times"/>
              </a:rPr>
              <a:t>cada</a:t>
            </a:r>
            <a:r>
              <a:rPr lang="en-US" sz="1800" dirty="0">
                <a:effectLst/>
                <a:latin typeface="Times"/>
              </a:rPr>
              <a:t> </a:t>
            </a:r>
            <a:r>
              <a:rPr lang="en-US" sz="1800" dirty="0" err="1">
                <a:effectLst/>
                <a:latin typeface="Times"/>
              </a:rPr>
              <a:t>posición</a:t>
            </a:r>
            <a:r>
              <a:rPr lang="en-US" sz="1800" dirty="0">
                <a:effectLst/>
                <a:latin typeface="Times"/>
              </a:rPr>
              <a:t> </a:t>
            </a:r>
            <a:r>
              <a:rPr lang="en-US" sz="1800" dirty="0" err="1">
                <a:effectLst/>
                <a:latin typeface="Times"/>
              </a:rPr>
              <a:t>esta</a:t>
            </a:r>
            <a:r>
              <a:rPr lang="en-US" sz="1800" dirty="0">
                <a:effectLst/>
                <a:latin typeface="Times"/>
              </a:rPr>
              <a:t>́ </a:t>
            </a:r>
            <a:r>
              <a:rPr lang="en-US" sz="1800" dirty="0" err="1">
                <a:effectLst/>
                <a:latin typeface="Times"/>
              </a:rPr>
              <a:t>sujeta</a:t>
            </a:r>
            <a:r>
              <a:rPr lang="en-US" sz="1800" dirty="0">
                <a:effectLst/>
                <a:latin typeface="Times"/>
              </a:rPr>
              <a:t> a la </a:t>
            </a:r>
            <a:r>
              <a:rPr lang="en-US" sz="1800" b="1" dirty="0" err="1">
                <a:effectLst/>
                <a:latin typeface="Times"/>
              </a:rPr>
              <a:t>mutación</a:t>
            </a:r>
            <a:r>
              <a:rPr lang="en-US" sz="1800" b="1" dirty="0">
                <a:effectLst/>
                <a:latin typeface="Times"/>
              </a:rPr>
              <a:t> </a:t>
            </a:r>
            <a:r>
              <a:rPr lang="en-US" sz="1800" dirty="0" err="1">
                <a:effectLst/>
                <a:latin typeface="Times"/>
              </a:rPr>
              <a:t>aleatoria</a:t>
            </a:r>
            <a:r>
              <a:rPr lang="en-US" sz="1800" dirty="0">
                <a:effectLst/>
                <a:latin typeface="Times"/>
              </a:rPr>
              <a:t> con </a:t>
            </a:r>
            <a:r>
              <a:rPr lang="en-US" sz="1800" dirty="0" err="1">
                <a:effectLst/>
                <a:latin typeface="Times"/>
              </a:rPr>
              <a:t>una</a:t>
            </a:r>
            <a:r>
              <a:rPr lang="en-US" sz="1800" dirty="0">
                <a:effectLst/>
                <a:latin typeface="Times"/>
              </a:rPr>
              <a:t> </a:t>
            </a:r>
            <a:r>
              <a:rPr lang="en-US" sz="1800" dirty="0" err="1">
                <a:effectLst/>
                <a:latin typeface="Times"/>
              </a:rPr>
              <a:t>pequeña</a:t>
            </a:r>
            <a:r>
              <a:rPr lang="en-US" sz="1800" dirty="0">
                <a:effectLst/>
                <a:latin typeface="Times"/>
              </a:rPr>
              <a:t> </a:t>
            </a:r>
            <a:r>
              <a:rPr lang="en-US" sz="1800" dirty="0" err="1">
                <a:effectLst/>
                <a:latin typeface="Times"/>
              </a:rPr>
              <a:t>probabilidad</a:t>
            </a:r>
            <a:r>
              <a:rPr lang="en-US" sz="1800" dirty="0">
                <a:effectLst/>
                <a:latin typeface="Times"/>
              </a:rPr>
              <a:t> </a:t>
            </a:r>
            <a:r>
              <a:rPr lang="en-US" sz="1800" dirty="0" err="1">
                <a:effectLst/>
                <a:latin typeface="Times"/>
              </a:rPr>
              <a:t>independiente</a:t>
            </a:r>
            <a:r>
              <a:rPr lang="en-US" sz="1800" dirty="0">
                <a:effectLst/>
                <a:latin typeface="Times"/>
              </a:rPr>
              <a:t>. Un </a:t>
            </a:r>
            <a:r>
              <a:rPr lang="en-US" sz="1800" dirty="0" err="1">
                <a:effectLst/>
                <a:latin typeface="Times"/>
              </a:rPr>
              <a:t>dígito</a:t>
            </a:r>
            <a:r>
              <a:rPr lang="en-US" sz="1800" dirty="0">
                <a:effectLst/>
                <a:latin typeface="Times"/>
              </a:rPr>
              <a:t> </a:t>
            </a:r>
            <a:r>
              <a:rPr lang="en-US" sz="1800" dirty="0" err="1">
                <a:effectLst/>
                <a:latin typeface="Times"/>
              </a:rPr>
              <a:t>fue</a:t>
            </a:r>
            <a:r>
              <a:rPr lang="en-US" sz="1800" dirty="0">
                <a:effectLst/>
                <a:latin typeface="Times"/>
              </a:rPr>
              <a:t> </a:t>
            </a:r>
            <a:r>
              <a:rPr lang="en-US" sz="1800" dirty="0" err="1">
                <a:effectLst/>
                <a:latin typeface="Times"/>
              </a:rPr>
              <a:t>transformado</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tercer</a:t>
            </a:r>
            <a:r>
              <a:rPr lang="en-US" sz="1800" dirty="0">
                <a:effectLst/>
                <a:latin typeface="Times"/>
              </a:rPr>
              <a:t>, y </a:t>
            </a:r>
            <a:r>
              <a:rPr lang="en-US" sz="1800" dirty="0" err="1">
                <a:effectLst/>
                <a:latin typeface="Times"/>
              </a:rPr>
              <a:t>cuarto</a:t>
            </a:r>
            <a:r>
              <a:rPr lang="en-US" sz="1800" dirty="0">
                <a:effectLst/>
                <a:latin typeface="Times"/>
              </a:rPr>
              <a:t> des- </a:t>
            </a:r>
            <a:r>
              <a:rPr lang="en-US" sz="1800" dirty="0" err="1">
                <a:effectLst/>
                <a:latin typeface="Times"/>
              </a:rPr>
              <a:t>cendiente</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endParaRPr lang="en-US" sz="8000" dirty="0"/>
          </a:p>
        </p:txBody>
      </p:sp>
      <p:sp>
        <p:nvSpPr>
          <p:cNvPr id="4" name="Slide Number Placeholder 3">
            <a:extLst>
              <a:ext uri="{FF2B5EF4-FFF2-40B4-BE49-F238E27FC236}">
                <a16:creationId xmlns:a16="http://schemas.microsoft.com/office/drawing/2014/main" id="{0CB402CE-1EB7-A7D0-6178-11521382F2D1}"/>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15119758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Esto</a:t>
            </a:r>
            <a:r>
              <a:rPr lang="en-US" sz="1800" dirty="0">
                <a:effectLst/>
                <a:latin typeface="Times"/>
              </a:rPr>
              <a:t> </a:t>
            </a:r>
            <a:r>
              <a:rPr lang="en-US" sz="1800" dirty="0" err="1">
                <a:effectLst/>
                <a:latin typeface="Times"/>
              </a:rPr>
              <a:t>sugiere</a:t>
            </a:r>
            <a:r>
              <a:rPr lang="en-US" sz="1800" dirty="0">
                <a:effectLst/>
                <a:latin typeface="Times"/>
              </a:rPr>
              <a:t> que </a:t>
            </a:r>
            <a:r>
              <a:rPr lang="en-US" sz="1800" dirty="0" err="1">
                <a:effectLst/>
                <a:latin typeface="Times"/>
              </a:rPr>
              <a:t>el</a:t>
            </a:r>
            <a:r>
              <a:rPr lang="en-US" sz="1800" dirty="0">
                <a:effectLst/>
                <a:latin typeface="Times"/>
              </a:rPr>
              <a:t> </a:t>
            </a:r>
            <a:r>
              <a:rPr lang="en-US" sz="1800" dirty="0" err="1">
                <a:effectLst/>
                <a:latin typeface="Times"/>
              </a:rPr>
              <a:t>uso</a:t>
            </a:r>
            <a:r>
              <a:rPr lang="en-US" sz="1800" dirty="0">
                <a:effectLst/>
                <a:latin typeface="Times"/>
              </a:rPr>
              <a:t> </a:t>
            </a:r>
            <a:r>
              <a:rPr lang="en-US" sz="1800" dirty="0" err="1">
                <a:effectLst/>
                <a:latin typeface="Times"/>
              </a:rPr>
              <a:t>acertado</a:t>
            </a:r>
            <a:r>
              <a:rPr lang="en-US" sz="1800" dirty="0">
                <a:effectLst/>
                <a:latin typeface="Times"/>
              </a:rPr>
              <a:t> de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requiere</a:t>
            </a:r>
            <a:r>
              <a:rPr lang="en-US" sz="1800" dirty="0">
                <a:effectLst/>
                <a:latin typeface="Times"/>
              </a:rPr>
              <a:t> la </a:t>
            </a:r>
            <a:r>
              <a:rPr lang="en-US" sz="1800" dirty="0" err="1">
                <a:effectLst/>
                <a:latin typeface="Times"/>
              </a:rPr>
              <a:t>ingeniería</a:t>
            </a:r>
            <a:r>
              <a:rPr lang="en-US" sz="1800" dirty="0">
                <a:effectLst/>
                <a:latin typeface="Times"/>
              </a:rPr>
              <a:t> cui- </a:t>
            </a:r>
            <a:r>
              <a:rPr lang="en-US" sz="1800" dirty="0" err="1">
                <a:effectLst/>
                <a:latin typeface="Times"/>
              </a:rPr>
              <a:t>dadosa</a:t>
            </a:r>
            <a:r>
              <a:rPr lang="en-US" sz="1800" dirty="0">
                <a:effectLst/>
                <a:latin typeface="Times"/>
              </a:rPr>
              <a:t> de la </a:t>
            </a:r>
            <a:r>
              <a:rPr lang="en-US" sz="1800" dirty="0" err="1">
                <a:effectLst/>
                <a:latin typeface="Times"/>
              </a:rPr>
              <a:t>representación</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Actualmente</a:t>
            </a:r>
            <a:r>
              <a:rPr lang="en-US" sz="1800" dirty="0">
                <a:effectLst/>
                <a:latin typeface="Times"/>
              </a:rPr>
              <a:t>, no </a:t>
            </a:r>
            <a:r>
              <a:rPr lang="en-US" sz="1800" dirty="0" err="1">
                <a:effectLst/>
                <a:latin typeface="Times"/>
              </a:rPr>
              <a:t>esta</a:t>
            </a:r>
            <a:r>
              <a:rPr lang="en-US" sz="1800" dirty="0">
                <a:effectLst/>
                <a:latin typeface="Times"/>
              </a:rPr>
              <a:t>́ claro </a:t>
            </a:r>
            <a:r>
              <a:rPr lang="en-US" sz="1800" dirty="0" err="1">
                <a:effectLst/>
                <a:latin typeface="Times"/>
              </a:rPr>
              <a:t>si</a:t>
            </a:r>
            <a:r>
              <a:rPr lang="en-US" sz="1800" dirty="0">
                <a:effectLst/>
                <a:latin typeface="Times"/>
              </a:rPr>
              <a:t> lo </a:t>
            </a:r>
            <a:r>
              <a:rPr lang="en-US" sz="1800" dirty="0" err="1">
                <a:effectLst/>
                <a:latin typeface="Times"/>
              </a:rPr>
              <a:t>solicitado</a:t>
            </a:r>
            <a:r>
              <a:rPr lang="en-US" sz="1800" dirty="0">
                <a:effectLst/>
                <a:latin typeface="Times"/>
              </a:rPr>
              <a:t> de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provie</a:t>
            </a:r>
            <a:r>
              <a:rPr lang="en-US" sz="1800" dirty="0">
                <a:effectLst/>
                <a:latin typeface="Times"/>
              </a:rPr>
              <a:t>- ne de </a:t>
            </a:r>
            <a:r>
              <a:rPr lang="en-US" sz="1800" dirty="0" err="1">
                <a:effectLst/>
                <a:latin typeface="Times"/>
              </a:rPr>
              <a:t>su</a:t>
            </a:r>
            <a:r>
              <a:rPr lang="en-US" sz="1800" dirty="0">
                <a:effectLst/>
                <a:latin typeface="Times"/>
              </a:rPr>
              <a:t> </a:t>
            </a:r>
            <a:r>
              <a:rPr lang="en-US" sz="1800" dirty="0" err="1">
                <a:effectLst/>
                <a:latin typeface="Times"/>
              </a:rPr>
              <a:t>funcionamiento</a:t>
            </a:r>
            <a:r>
              <a:rPr lang="en-US" sz="1800" dirty="0">
                <a:effectLst/>
                <a:latin typeface="Times"/>
              </a:rPr>
              <a:t> o de sus </a:t>
            </a:r>
            <a:r>
              <a:rPr lang="en-US" sz="1800" dirty="0" err="1">
                <a:effectLst/>
                <a:latin typeface="Times"/>
              </a:rPr>
              <a:t>orígenes</a:t>
            </a:r>
            <a:r>
              <a:rPr lang="en-US" sz="1800" dirty="0">
                <a:effectLst/>
                <a:latin typeface="Times"/>
              </a:rPr>
              <a:t> </a:t>
            </a:r>
            <a:r>
              <a:rPr lang="en-US" sz="1800" dirty="0" err="1">
                <a:effectLst/>
                <a:latin typeface="Times"/>
              </a:rPr>
              <a:t>estéticamente</a:t>
            </a:r>
            <a:r>
              <a:rPr lang="en-US" sz="1800" dirty="0">
                <a:effectLst/>
                <a:latin typeface="Times"/>
              </a:rPr>
              <a:t> </a:t>
            </a:r>
            <a:r>
              <a:rPr lang="en-US" sz="1800" dirty="0" err="1">
                <a:effectLst/>
                <a:latin typeface="Times"/>
              </a:rPr>
              <a:t>agradables</a:t>
            </a:r>
            <a:r>
              <a:rPr lang="en-US" sz="1800" dirty="0">
                <a:effectLst/>
                <a:latin typeface="Times"/>
              </a:rPr>
              <a:t> de la </a:t>
            </a:r>
            <a:r>
              <a:rPr lang="en-US" sz="1800" dirty="0" err="1">
                <a:effectLst/>
                <a:latin typeface="Times"/>
              </a:rPr>
              <a:t>teoría</a:t>
            </a:r>
            <a:r>
              <a:rPr lang="en-US" sz="1800" dirty="0">
                <a:effectLst/>
                <a:latin typeface="Times"/>
              </a:rPr>
              <a:t> de la </a:t>
            </a:r>
            <a:r>
              <a:rPr lang="en-US" sz="1800" dirty="0" err="1">
                <a:effectLst/>
                <a:latin typeface="Times"/>
              </a:rPr>
              <a:t>evolución</a:t>
            </a:r>
            <a:r>
              <a:rPr lang="en-US" sz="1800" dirty="0">
                <a:effectLst/>
                <a:latin typeface="Times"/>
              </a:rPr>
              <a:t>. Se </a:t>
            </a:r>
            <a:r>
              <a:rPr lang="en-US" sz="1800" dirty="0" err="1">
                <a:effectLst/>
                <a:latin typeface="Times"/>
              </a:rPr>
              <a:t>han</a:t>
            </a:r>
            <a:r>
              <a:rPr lang="en-US" sz="1800" dirty="0">
                <a:effectLst/>
                <a:latin typeface="Times"/>
              </a:rPr>
              <a:t> </a:t>
            </a:r>
            <a:r>
              <a:rPr lang="en-US" sz="1800" dirty="0" err="1">
                <a:effectLst/>
                <a:latin typeface="Times"/>
              </a:rPr>
              <a:t>hecho</a:t>
            </a:r>
            <a:r>
              <a:rPr lang="en-US" sz="1800" dirty="0">
                <a:effectLst/>
                <a:latin typeface="Times"/>
              </a:rPr>
              <a:t> </a:t>
            </a:r>
            <a:r>
              <a:rPr lang="en-US" sz="1800" dirty="0" err="1">
                <a:effectLst/>
                <a:latin typeface="Times"/>
              </a:rPr>
              <a:t>muchos</a:t>
            </a:r>
            <a:r>
              <a:rPr lang="en-US" sz="1800" dirty="0">
                <a:effectLst/>
                <a:latin typeface="Times"/>
              </a:rPr>
              <a:t> </a:t>
            </a:r>
            <a:r>
              <a:rPr lang="en-US" sz="1800" dirty="0" err="1">
                <a:effectLst/>
                <a:latin typeface="Times"/>
              </a:rPr>
              <a:t>trabajos</a:t>
            </a:r>
            <a:r>
              <a:rPr lang="en-US" sz="1800" dirty="0">
                <a:effectLst/>
                <a:latin typeface="Times"/>
              </a:rPr>
              <a:t> para </a:t>
            </a:r>
            <a:r>
              <a:rPr lang="en-US" sz="1800" dirty="0" err="1">
                <a:effectLst/>
                <a:latin typeface="Times"/>
              </a:rPr>
              <a:t>identificar</a:t>
            </a:r>
            <a:r>
              <a:rPr lang="en-US" sz="1800" dirty="0">
                <a:effectLst/>
                <a:latin typeface="Times"/>
              </a:rPr>
              <a:t> las </a:t>
            </a:r>
            <a:r>
              <a:rPr lang="en-US" sz="1800" dirty="0" err="1">
                <a:effectLst/>
                <a:latin typeface="Times"/>
              </a:rPr>
              <a:t>condiciones</a:t>
            </a:r>
            <a:r>
              <a:rPr lang="en-US" sz="1800" dirty="0">
                <a:effectLst/>
                <a:latin typeface="Times"/>
              </a:rPr>
              <a:t> bajo las </a:t>
            </a:r>
            <a:r>
              <a:rPr lang="en-US" sz="1800" dirty="0" err="1">
                <a:effectLst/>
                <a:latin typeface="Times"/>
              </a:rPr>
              <a:t>cua</a:t>
            </a:r>
            <a:r>
              <a:rPr lang="en-US" sz="1800" dirty="0">
                <a:effectLst/>
                <a:latin typeface="Times"/>
              </a:rPr>
              <a:t>- les </a:t>
            </a:r>
            <a:r>
              <a:rPr lang="en-US" sz="1800" dirty="0" err="1">
                <a:effectLst/>
                <a:latin typeface="Times"/>
              </a:rPr>
              <a:t>los</a:t>
            </a:r>
            <a:r>
              <a:rPr lang="en-US" sz="1800" dirty="0">
                <a:effectLst/>
                <a:latin typeface="Times"/>
              </a:rPr>
              <a:t> </a:t>
            </a:r>
            <a:r>
              <a:rPr lang="en-US" sz="1800" dirty="0" err="1">
                <a:effectLst/>
                <a:latin typeface="Times"/>
              </a:rPr>
              <a:t>algoritmos</a:t>
            </a:r>
            <a:r>
              <a:rPr lang="en-US" sz="1800" dirty="0">
                <a:effectLst/>
                <a:latin typeface="Times"/>
              </a:rPr>
              <a:t> </a:t>
            </a:r>
            <a:r>
              <a:rPr lang="en-US" sz="1800" dirty="0" err="1">
                <a:effectLst/>
                <a:latin typeface="Times"/>
              </a:rPr>
              <a:t>genéticos</a:t>
            </a:r>
            <a:r>
              <a:rPr lang="en-US" sz="1800" dirty="0">
                <a:effectLst/>
                <a:latin typeface="Times"/>
              </a:rPr>
              <a:t> </a:t>
            </a:r>
            <a:r>
              <a:rPr lang="en-US" sz="1800" dirty="0" err="1">
                <a:effectLst/>
                <a:latin typeface="Times"/>
              </a:rPr>
              <a:t>funcionan</a:t>
            </a:r>
            <a:r>
              <a:rPr lang="en-US" sz="1800" dirty="0">
                <a:effectLst/>
                <a:latin typeface="Times"/>
              </a:rPr>
              <a:t> bien.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27</a:t>
            </a:fld>
            <a:endParaRPr lang="es-ES_tradnl"/>
          </a:p>
        </p:txBody>
      </p:sp>
    </p:spTree>
    <p:extLst>
      <p:ext uri="{BB962C8B-B14F-4D97-AF65-F5344CB8AC3E}">
        <p14:creationId xmlns:p14="http://schemas.microsoft.com/office/powerpoint/2010/main" val="24292757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26033275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35151957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2426989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4464418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8CB51F-0D7A-5A48-DD72-85D9CA81C3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085CF6D-CFC2-3F8E-B1B9-540886A10C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E02081-69A6-3DCB-6DB2-60D4AFC032F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DB86CF73-CDD8-38C7-05C5-898FB06B1BC0}"/>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32484223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DFABF-00F1-7A2D-C53B-09D6BCBDB5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6CC837-A06A-EF95-5586-283900ACD1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92F15E-6C4C-716C-B848-7E8691DAA36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24C46AD4-EC2F-14EC-904A-3FCA955EF77D}"/>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41416115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15046775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El más común es una cadena de 0 y 1</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32800248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es para máximo es +</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20590551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Agregar grafica de búsqueda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3438114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31543817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35103618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2482342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3782435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096EB-C648-17E6-FBB7-CE577D716E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1BCC5E-43A9-D5F9-8701-876BC3C752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D72EDF-1370-A7C3-3192-303ADD102AD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CBB14CA-3CF2-959D-19D0-D2828A5C2DB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26197163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4049755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3/15/25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3/15/25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3/15/25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3/15/25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3/15/25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3/15/25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3/15/25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3/15/25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3/15/25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3/15/25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3/15/25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3/15/25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19.png"/><Relationship Id="rId4" Type="http://schemas.openxmlformats.org/officeDocument/2006/relationships/image" Target="../media/image22.png"/></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8.png"/><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19.png"/></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Problemas de Optimización</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Gradiente descendiente o Ascendente</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54693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normAutofit/>
          </a:bodyPr>
          <a:lstStyle/>
          <a:p>
            <a:r>
              <a:rPr lang="es-ES_tradnl" sz="3600" dirty="0"/>
              <a:t>Gradiente descendente o ascendente discreto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pic>
        <p:nvPicPr>
          <p:cNvPr id="11" name="Picture 10" descr="Two people in space suits pointing an object&#10;&#10;Description automatically generated">
            <a:extLst>
              <a:ext uri="{FF2B5EF4-FFF2-40B4-BE49-F238E27FC236}">
                <a16:creationId xmlns:a16="http://schemas.microsoft.com/office/drawing/2014/main" id="{7FB4ADA9-1421-2A36-8273-A82C46133373}"/>
              </a:ext>
            </a:extLst>
          </p:cNvPr>
          <p:cNvPicPr>
            <a:picLocks noChangeAspect="1"/>
          </p:cNvPicPr>
          <p:nvPr/>
        </p:nvPicPr>
        <p:blipFill>
          <a:blip r:embed="rId3"/>
          <a:stretch>
            <a:fillRect/>
          </a:stretch>
        </p:blipFill>
        <p:spPr>
          <a:xfrm>
            <a:off x="886011" y="2293126"/>
            <a:ext cx="5638800" cy="3162300"/>
          </a:xfrm>
          <a:prstGeom prst="rect">
            <a:avLst/>
          </a:prstGeom>
        </p:spPr>
      </p:pic>
      <p:pic>
        <p:nvPicPr>
          <p:cNvPr id="13" name="Picture 12" descr="A cartoon of a person tied to a rope&#10;&#10;Description automatically generated">
            <a:extLst>
              <a:ext uri="{FF2B5EF4-FFF2-40B4-BE49-F238E27FC236}">
                <a16:creationId xmlns:a16="http://schemas.microsoft.com/office/drawing/2014/main" id="{11DD3E59-D964-1418-ABB7-BA2947FA30AA}"/>
              </a:ext>
            </a:extLst>
          </p:cNvPr>
          <p:cNvPicPr>
            <a:picLocks noChangeAspect="1"/>
          </p:cNvPicPr>
          <p:nvPr/>
        </p:nvPicPr>
        <p:blipFill>
          <a:blip r:embed="rId4"/>
          <a:stretch>
            <a:fillRect/>
          </a:stretch>
        </p:blipFill>
        <p:spPr>
          <a:xfrm>
            <a:off x="7185452" y="1910221"/>
            <a:ext cx="3988457" cy="3928110"/>
          </a:xfrm>
          <a:prstGeom prst="rect">
            <a:avLst/>
          </a:prstGeom>
        </p:spPr>
      </p:pic>
    </p:spTree>
    <p:extLst>
      <p:ext uri="{BB962C8B-B14F-4D97-AF65-F5344CB8AC3E}">
        <p14:creationId xmlns:p14="http://schemas.microsoft.com/office/powerpoint/2010/main" val="3170000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normAutofit/>
          </a:bodyPr>
          <a:lstStyle/>
          <a:p>
            <a:r>
              <a:rPr lang="es-ES_tradnl" sz="3600" dirty="0"/>
              <a:t>Gradiente descendente o ascendente discreto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583474"/>
            <a:ext cx="10691264" cy="4345740"/>
          </a:xfrm>
        </p:spPr>
        <p:txBody>
          <a:bodyPr>
            <a:normAutofit/>
          </a:bodyPr>
          <a:lstStyle/>
          <a:p>
            <a:pPr marL="0" indent="0">
              <a:buNone/>
            </a:pPr>
            <a:r>
              <a:rPr lang="es-ES" sz="1800" dirty="0"/>
              <a:t>Este algoritmo que continuamente se mueve en dirección de mayor valor decreciente o creciente. Termina la búsqueda en donde ningún vecino está más bajo. Este algoritmo no miras más allá de lo que tiene de los vecinos. </a:t>
            </a:r>
          </a:p>
        </p:txBody>
      </p:sp>
    </p:spTree>
    <p:extLst>
      <p:ext uri="{BB962C8B-B14F-4D97-AF65-F5344CB8AC3E}">
        <p14:creationId xmlns:p14="http://schemas.microsoft.com/office/powerpoint/2010/main" val="15666917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6DEC61-DFAA-2196-D6AC-AB2E7583EC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5856E3-BB45-E830-50A4-09CD393FE875}"/>
              </a:ext>
            </a:extLst>
          </p:cNvPr>
          <p:cNvSpPr>
            <a:spLocks noGrp="1"/>
          </p:cNvSpPr>
          <p:nvPr>
            <p:ph type="title"/>
          </p:nvPr>
        </p:nvSpPr>
        <p:spPr/>
        <p:txBody>
          <a:bodyPr>
            <a:normAutofit/>
          </a:bodyPr>
          <a:lstStyle/>
          <a:p>
            <a:r>
              <a:rPr lang="es-ES_tradnl" sz="3600" dirty="0"/>
              <a:t>Gradiente descendente o ascendente discreto</a:t>
            </a:r>
          </a:p>
        </p:txBody>
      </p:sp>
      <p:sp>
        <p:nvSpPr>
          <p:cNvPr id="5" name="Footer Placeholder 4">
            <a:extLst>
              <a:ext uri="{FF2B5EF4-FFF2-40B4-BE49-F238E27FC236}">
                <a16:creationId xmlns:a16="http://schemas.microsoft.com/office/drawing/2014/main" id="{65EBCFD0-9090-9B54-7CCA-081939A2557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C036330C-3D8E-FFE1-B7B6-81CDD425F661}"/>
              </a:ext>
            </a:extLst>
          </p:cNvPr>
          <p:cNvSpPr>
            <a:spLocks noGrp="1"/>
          </p:cNvSpPr>
          <p:nvPr>
            <p:ph idx="1"/>
          </p:nvPr>
        </p:nvSpPr>
        <p:spPr>
          <a:xfrm>
            <a:off x="700636" y="1583474"/>
            <a:ext cx="10691264" cy="4345740"/>
          </a:xfrm>
        </p:spPr>
        <p:txBody>
          <a:bodyPr>
            <a:normAutofit/>
          </a:bodyPr>
          <a:lstStyle/>
          <a:p>
            <a:pPr marL="0" indent="0">
              <a:buNone/>
            </a:pPr>
            <a:r>
              <a:rPr lang="es-ES" sz="1800" dirty="0"/>
              <a:t>Este algoritmo que continuamente se mueve en dirección de mayor valor decreciente o creciente. Termina la búsqueda en donde ningún vecino está más bajo. Este algoritmo no miras más allá de lo que tiene de los vecinos. </a:t>
            </a:r>
          </a:p>
        </p:txBody>
      </p:sp>
      <p:pic>
        <p:nvPicPr>
          <p:cNvPr id="3" name="Picture 2" descr="A blue line with a point pointing to the point&#10;&#10;Description automatically generated">
            <a:extLst>
              <a:ext uri="{FF2B5EF4-FFF2-40B4-BE49-F238E27FC236}">
                <a16:creationId xmlns:a16="http://schemas.microsoft.com/office/drawing/2014/main" id="{E89AC935-7BC5-FF46-0A0E-EF990B8F0151}"/>
              </a:ext>
            </a:extLst>
          </p:cNvPr>
          <p:cNvPicPr>
            <a:picLocks noChangeAspect="1"/>
          </p:cNvPicPr>
          <p:nvPr/>
        </p:nvPicPr>
        <p:blipFill>
          <a:blip r:embed="rId3"/>
          <a:stretch>
            <a:fillRect/>
          </a:stretch>
        </p:blipFill>
        <p:spPr>
          <a:xfrm>
            <a:off x="3331253" y="2466610"/>
            <a:ext cx="6693694" cy="3676172"/>
          </a:xfrm>
          <a:prstGeom prst="rect">
            <a:avLst/>
          </a:prstGeom>
        </p:spPr>
      </p:pic>
    </p:spTree>
    <p:extLst>
      <p:ext uri="{BB962C8B-B14F-4D97-AF65-F5344CB8AC3E}">
        <p14:creationId xmlns:p14="http://schemas.microsoft.com/office/powerpoint/2010/main" val="16191687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normAutofit/>
          </a:bodyPr>
          <a:lstStyle/>
          <a:p>
            <a:r>
              <a:rPr lang="es-ES_tradnl" sz="3600" dirty="0"/>
              <a:t>Gradiente descendente o ascendente discreto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a:p>
            <a:pPr marL="0" indent="0">
              <a:buNone/>
            </a:pPr>
            <a:r>
              <a:rPr lang="es-ES" sz="1800" dirty="0"/>
              <a:t>Avanza muy rápido hacia una solución, pero es fácil llegar a un estado no ideal. Se atasca por los siguientes motivos:</a:t>
            </a:r>
          </a:p>
          <a:p>
            <a:r>
              <a:rPr lang="es-ES" sz="1800" b="1" dirty="0">
                <a:solidFill>
                  <a:schemeClr val="accent5">
                    <a:lumMod val="75000"/>
                  </a:schemeClr>
                </a:solidFill>
              </a:rPr>
              <a:t>Mínimo (máximo) local: </a:t>
            </a:r>
            <a:r>
              <a:rPr lang="es-ES" sz="1800" dirty="0"/>
              <a:t>Un mínimo local es un valle que es más bajo que sus estados vecinos, pero estás más arriba que el mínimo global.</a:t>
            </a:r>
          </a:p>
          <a:p>
            <a:r>
              <a:rPr lang="es-ES" sz="1800" b="1" dirty="0">
                <a:solidFill>
                  <a:schemeClr val="accent2">
                    <a:lumMod val="75000"/>
                  </a:schemeClr>
                </a:solidFill>
              </a:rPr>
              <a:t>Meseta: </a:t>
            </a:r>
            <a:r>
              <a:rPr lang="es-ES" sz="1800" dirty="0"/>
              <a:t>Una meseta es un área donde la función de evaluación es plana. </a:t>
            </a:r>
          </a:p>
          <a:p>
            <a:r>
              <a:rPr lang="es-ES" sz="1800" b="1" dirty="0">
                <a:solidFill>
                  <a:schemeClr val="accent1">
                    <a:lumMod val="75000"/>
                  </a:schemeClr>
                </a:solidFill>
              </a:rPr>
              <a:t>Crestas: </a:t>
            </a:r>
            <a:r>
              <a:rPr lang="es-ES" sz="1800" dirty="0"/>
              <a:t>Las crestas causan una secuencia de mínimos locales que hace muy difícil la navegación.</a:t>
            </a:r>
          </a:p>
        </p:txBody>
      </p:sp>
    </p:spTree>
    <p:extLst>
      <p:ext uri="{BB962C8B-B14F-4D97-AF65-F5344CB8AC3E}">
        <p14:creationId xmlns:p14="http://schemas.microsoft.com/office/powerpoint/2010/main" val="25631940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normAutofit/>
          </a:bodyPr>
          <a:lstStyle/>
          <a:p>
            <a:r>
              <a:rPr lang="es-ES_tradnl" sz="3600" dirty="0"/>
              <a:t>Gradiente descendente o ascendente discreto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11" name="TextBox 10">
            <a:extLst>
              <a:ext uri="{FF2B5EF4-FFF2-40B4-BE49-F238E27FC236}">
                <a16:creationId xmlns:a16="http://schemas.microsoft.com/office/drawing/2014/main" id="{5CADB202-A7D9-CDFA-6DBD-9FCAF87A2DEA}"/>
              </a:ext>
            </a:extLst>
          </p:cNvPr>
          <p:cNvSpPr txBox="1"/>
          <p:nvPr/>
        </p:nvSpPr>
        <p:spPr>
          <a:xfrm>
            <a:off x="7599335" y="2515966"/>
            <a:ext cx="1194722" cy="369332"/>
          </a:xfrm>
          <a:prstGeom prst="rect">
            <a:avLst/>
          </a:prstGeom>
          <a:noFill/>
        </p:spPr>
        <p:txBody>
          <a:bodyPr wrap="square">
            <a:spAutoFit/>
          </a:bodyPr>
          <a:lstStyle/>
          <a:p>
            <a:pPr algn="ctr"/>
            <a:r>
              <a:rPr lang="es-ES" sz="1800" b="1" dirty="0">
                <a:solidFill>
                  <a:schemeClr val="accent1">
                    <a:lumMod val="75000"/>
                  </a:schemeClr>
                </a:solidFill>
              </a:rPr>
              <a:t>Crestas</a:t>
            </a:r>
            <a:endParaRPr lang="es-ES_tradnl" dirty="0"/>
          </a:p>
        </p:txBody>
      </p:sp>
      <p:pic>
        <p:nvPicPr>
          <p:cNvPr id="18" name="Picture 17" descr="A black and white image of a fountain&#10;&#10;Description automatically generated">
            <a:extLst>
              <a:ext uri="{FF2B5EF4-FFF2-40B4-BE49-F238E27FC236}">
                <a16:creationId xmlns:a16="http://schemas.microsoft.com/office/drawing/2014/main" id="{D82C6A53-8D64-7B43-B1FD-A3D436FDB466}"/>
              </a:ext>
            </a:extLst>
          </p:cNvPr>
          <p:cNvPicPr>
            <a:picLocks noChangeAspect="1"/>
          </p:cNvPicPr>
          <p:nvPr/>
        </p:nvPicPr>
        <p:blipFill>
          <a:blip r:embed="rId3"/>
          <a:stretch>
            <a:fillRect/>
          </a:stretch>
        </p:blipFill>
        <p:spPr>
          <a:xfrm>
            <a:off x="7744691" y="2548088"/>
            <a:ext cx="3203864" cy="3156329"/>
          </a:xfrm>
          <a:prstGeom prst="rect">
            <a:avLst/>
          </a:prstGeom>
          <a:ln>
            <a:solidFill>
              <a:schemeClr val="tx1"/>
            </a:solidFill>
          </a:ln>
        </p:spPr>
      </p:pic>
      <p:sp>
        <p:nvSpPr>
          <p:cNvPr id="23" name="TextBox 22">
            <a:extLst>
              <a:ext uri="{FF2B5EF4-FFF2-40B4-BE49-F238E27FC236}">
                <a16:creationId xmlns:a16="http://schemas.microsoft.com/office/drawing/2014/main" id="{629C6158-35BE-600A-D43C-DC6CC69A51D5}"/>
              </a:ext>
            </a:extLst>
          </p:cNvPr>
          <p:cNvSpPr txBox="1"/>
          <p:nvPr/>
        </p:nvSpPr>
        <p:spPr>
          <a:xfrm>
            <a:off x="739702" y="1527771"/>
            <a:ext cx="10524391" cy="646331"/>
          </a:xfrm>
          <a:prstGeom prst="rect">
            <a:avLst/>
          </a:prstGeom>
          <a:noFill/>
        </p:spPr>
        <p:txBody>
          <a:bodyPr wrap="square">
            <a:spAutoFit/>
          </a:bodyPr>
          <a:lstStyle/>
          <a:p>
            <a:pPr marL="0" indent="0">
              <a:buNone/>
            </a:pPr>
            <a:r>
              <a:rPr lang="es-ES" sz="1800" dirty="0"/>
              <a:t>Esta búsqueda se le llama búsqueda local voraz (</a:t>
            </a:r>
            <a:r>
              <a:rPr lang="es-ES" sz="1800" dirty="0" err="1"/>
              <a:t>greedy</a:t>
            </a:r>
            <a:r>
              <a:rPr lang="es-ES" sz="1800" dirty="0"/>
              <a:t>), porque avanza a un estado vecino sin pensar en donde ir después. </a:t>
            </a:r>
          </a:p>
        </p:txBody>
      </p:sp>
      <p:pic>
        <p:nvPicPr>
          <p:cNvPr id="25" name="Picture 24" descr="A blue line on a black background&#10;&#10;AI-generated content may be incorrect.">
            <a:extLst>
              <a:ext uri="{FF2B5EF4-FFF2-40B4-BE49-F238E27FC236}">
                <a16:creationId xmlns:a16="http://schemas.microsoft.com/office/drawing/2014/main" id="{08A68AA5-F6E1-25CE-A9A2-BAB984E3A545}"/>
              </a:ext>
            </a:extLst>
          </p:cNvPr>
          <p:cNvPicPr>
            <a:picLocks noChangeAspect="1"/>
          </p:cNvPicPr>
          <p:nvPr/>
        </p:nvPicPr>
        <p:blipFill>
          <a:blip r:embed="rId4"/>
          <a:stretch>
            <a:fillRect/>
          </a:stretch>
        </p:blipFill>
        <p:spPr>
          <a:xfrm>
            <a:off x="1361209" y="2656417"/>
            <a:ext cx="5562600" cy="3048000"/>
          </a:xfrm>
          <a:prstGeom prst="rect">
            <a:avLst/>
          </a:prstGeom>
        </p:spPr>
      </p:pic>
    </p:spTree>
    <p:extLst>
      <p:ext uri="{BB962C8B-B14F-4D97-AF65-F5344CB8AC3E}">
        <p14:creationId xmlns:p14="http://schemas.microsoft.com/office/powerpoint/2010/main" val="19769697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0CE6CE-1AD8-CB73-3C5D-3CB96F2842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8FE596-AC4D-9574-9AAF-46B6189C2E26}"/>
              </a:ext>
            </a:extLst>
          </p:cNvPr>
          <p:cNvSpPr>
            <a:spLocks noGrp="1"/>
          </p:cNvSpPr>
          <p:nvPr>
            <p:ph type="title"/>
          </p:nvPr>
        </p:nvSpPr>
        <p:spPr/>
        <p:txBody>
          <a:bodyPr>
            <a:normAutofit/>
          </a:bodyPr>
          <a:lstStyle/>
          <a:p>
            <a:r>
              <a:rPr lang="es-ES_tradnl" sz="3600" dirty="0"/>
              <a:t>Gradiente descendente o ascendente discreto</a:t>
            </a:r>
          </a:p>
        </p:txBody>
      </p:sp>
      <p:sp>
        <p:nvSpPr>
          <p:cNvPr id="5" name="Footer Placeholder 4">
            <a:extLst>
              <a:ext uri="{FF2B5EF4-FFF2-40B4-BE49-F238E27FC236}">
                <a16:creationId xmlns:a16="http://schemas.microsoft.com/office/drawing/2014/main" id="{CB1EAF55-17B6-8EC0-D447-FE3C67819F9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8" name="TextBox 7">
            <a:extLst>
              <a:ext uri="{FF2B5EF4-FFF2-40B4-BE49-F238E27FC236}">
                <a16:creationId xmlns:a16="http://schemas.microsoft.com/office/drawing/2014/main" id="{61318B3B-DA63-FFB1-B03B-C16ECDB79450}"/>
              </a:ext>
            </a:extLst>
          </p:cNvPr>
          <p:cNvSpPr txBox="1"/>
          <p:nvPr/>
        </p:nvSpPr>
        <p:spPr>
          <a:xfrm>
            <a:off x="1552063" y="5143346"/>
            <a:ext cx="2730980" cy="369332"/>
          </a:xfrm>
          <a:prstGeom prst="rect">
            <a:avLst/>
          </a:prstGeom>
          <a:noFill/>
        </p:spPr>
        <p:txBody>
          <a:bodyPr wrap="square">
            <a:spAutoFit/>
          </a:bodyPr>
          <a:lstStyle/>
          <a:p>
            <a:r>
              <a:rPr lang="es-ES" sz="1800" b="1" dirty="0">
                <a:solidFill>
                  <a:schemeClr val="accent5">
                    <a:lumMod val="75000"/>
                  </a:schemeClr>
                </a:solidFill>
              </a:rPr>
              <a:t>Mínimo (máximo) local</a:t>
            </a:r>
            <a:endParaRPr lang="es-ES_tradnl" dirty="0"/>
          </a:p>
        </p:txBody>
      </p:sp>
      <p:sp>
        <p:nvSpPr>
          <p:cNvPr id="10" name="TextBox 9">
            <a:extLst>
              <a:ext uri="{FF2B5EF4-FFF2-40B4-BE49-F238E27FC236}">
                <a16:creationId xmlns:a16="http://schemas.microsoft.com/office/drawing/2014/main" id="{6C5A49CA-0B4E-90AF-5A5E-256011612D8A}"/>
              </a:ext>
            </a:extLst>
          </p:cNvPr>
          <p:cNvSpPr txBox="1"/>
          <p:nvPr/>
        </p:nvSpPr>
        <p:spPr>
          <a:xfrm>
            <a:off x="5924943" y="5143346"/>
            <a:ext cx="1194722" cy="369332"/>
          </a:xfrm>
          <a:prstGeom prst="rect">
            <a:avLst/>
          </a:prstGeom>
          <a:noFill/>
        </p:spPr>
        <p:txBody>
          <a:bodyPr wrap="square">
            <a:spAutoFit/>
          </a:bodyPr>
          <a:lstStyle/>
          <a:p>
            <a:pPr algn="ctr"/>
            <a:r>
              <a:rPr lang="es-ES" sz="1800" b="1" dirty="0">
                <a:solidFill>
                  <a:schemeClr val="accent2">
                    <a:lumMod val="75000"/>
                  </a:schemeClr>
                </a:solidFill>
              </a:rPr>
              <a:t>Mesetas</a:t>
            </a:r>
            <a:endParaRPr lang="es-ES_tradnl" dirty="0"/>
          </a:p>
        </p:txBody>
      </p:sp>
      <p:sp>
        <p:nvSpPr>
          <p:cNvPr id="11" name="TextBox 10">
            <a:extLst>
              <a:ext uri="{FF2B5EF4-FFF2-40B4-BE49-F238E27FC236}">
                <a16:creationId xmlns:a16="http://schemas.microsoft.com/office/drawing/2014/main" id="{63EEA2D1-91A5-5584-643A-9622876F4E81}"/>
              </a:ext>
            </a:extLst>
          </p:cNvPr>
          <p:cNvSpPr txBox="1"/>
          <p:nvPr/>
        </p:nvSpPr>
        <p:spPr>
          <a:xfrm>
            <a:off x="9381338" y="5143346"/>
            <a:ext cx="1194722" cy="369332"/>
          </a:xfrm>
          <a:prstGeom prst="rect">
            <a:avLst/>
          </a:prstGeom>
          <a:noFill/>
        </p:spPr>
        <p:txBody>
          <a:bodyPr wrap="square">
            <a:spAutoFit/>
          </a:bodyPr>
          <a:lstStyle/>
          <a:p>
            <a:pPr algn="ctr"/>
            <a:r>
              <a:rPr lang="es-ES" sz="1800" b="1" dirty="0">
                <a:solidFill>
                  <a:schemeClr val="accent1">
                    <a:lumMod val="75000"/>
                  </a:schemeClr>
                </a:solidFill>
              </a:rPr>
              <a:t>Crestas</a:t>
            </a:r>
            <a:endParaRPr lang="es-ES_tradnl" dirty="0"/>
          </a:p>
        </p:txBody>
      </p:sp>
      <p:pic>
        <p:nvPicPr>
          <p:cNvPr id="14" name="Picture 13" descr="A blue line on a black background&#10;&#10;AI-generated content may be incorrect.">
            <a:extLst>
              <a:ext uri="{FF2B5EF4-FFF2-40B4-BE49-F238E27FC236}">
                <a16:creationId xmlns:a16="http://schemas.microsoft.com/office/drawing/2014/main" id="{31A9E7A8-627E-8503-C5EF-580ADDE982D8}"/>
              </a:ext>
            </a:extLst>
          </p:cNvPr>
          <p:cNvPicPr>
            <a:picLocks noChangeAspect="1"/>
          </p:cNvPicPr>
          <p:nvPr/>
        </p:nvPicPr>
        <p:blipFill>
          <a:blip r:embed="rId3"/>
          <a:srcRect l="22285" r="13365" b="10177"/>
          <a:stretch/>
        </p:blipFill>
        <p:spPr>
          <a:xfrm>
            <a:off x="927906" y="2252272"/>
            <a:ext cx="3579542" cy="2737800"/>
          </a:xfrm>
          <a:prstGeom prst="rect">
            <a:avLst/>
          </a:prstGeom>
          <a:ln>
            <a:solidFill>
              <a:schemeClr val="tx1"/>
            </a:solidFill>
          </a:ln>
        </p:spPr>
      </p:pic>
      <p:pic>
        <p:nvPicPr>
          <p:cNvPr id="15" name="Picture 14" descr="A blue line on a black background&#10;&#10;AI-generated content may be incorrect.">
            <a:extLst>
              <a:ext uri="{FF2B5EF4-FFF2-40B4-BE49-F238E27FC236}">
                <a16:creationId xmlns:a16="http://schemas.microsoft.com/office/drawing/2014/main" id="{C8DC3737-CAF7-C949-6282-578B5DCE797F}"/>
              </a:ext>
            </a:extLst>
          </p:cNvPr>
          <p:cNvPicPr>
            <a:picLocks noChangeAspect="1"/>
          </p:cNvPicPr>
          <p:nvPr/>
        </p:nvPicPr>
        <p:blipFill>
          <a:blip r:embed="rId3"/>
          <a:srcRect l="2888" r="54242" b="10177"/>
          <a:stretch/>
        </p:blipFill>
        <p:spPr>
          <a:xfrm>
            <a:off x="5344146" y="2252272"/>
            <a:ext cx="2384655" cy="2737800"/>
          </a:xfrm>
          <a:prstGeom prst="rect">
            <a:avLst/>
          </a:prstGeom>
          <a:ln>
            <a:solidFill>
              <a:schemeClr val="tx1"/>
            </a:solidFill>
          </a:ln>
        </p:spPr>
      </p:pic>
      <p:pic>
        <p:nvPicPr>
          <p:cNvPr id="18" name="Picture 17" descr="A black and white image of a fountain&#10;&#10;Description automatically generated">
            <a:extLst>
              <a:ext uri="{FF2B5EF4-FFF2-40B4-BE49-F238E27FC236}">
                <a16:creationId xmlns:a16="http://schemas.microsoft.com/office/drawing/2014/main" id="{802ADCE2-0485-3B6D-E099-76C8EEA3A489}"/>
              </a:ext>
            </a:extLst>
          </p:cNvPr>
          <p:cNvPicPr>
            <a:picLocks noChangeAspect="1"/>
          </p:cNvPicPr>
          <p:nvPr/>
        </p:nvPicPr>
        <p:blipFill>
          <a:blip r:embed="rId4"/>
          <a:stretch>
            <a:fillRect/>
          </a:stretch>
        </p:blipFill>
        <p:spPr>
          <a:xfrm>
            <a:off x="8565499" y="2228939"/>
            <a:ext cx="2826401" cy="2784466"/>
          </a:xfrm>
          <a:prstGeom prst="rect">
            <a:avLst/>
          </a:prstGeom>
          <a:ln>
            <a:solidFill>
              <a:schemeClr val="tx1"/>
            </a:solidFill>
          </a:ln>
        </p:spPr>
      </p:pic>
      <p:sp>
        <p:nvSpPr>
          <p:cNvPr id="19" name="Oval 18">
            <a:extLst>
              <a:ext uri="{FF2B5EF4-FFF2-40B4-BE49-F238E27FC236}">
                <a16:creationId xmlns:a16="http://schemas.microsoft.com/office/drawing/2014/main" id="{3F99FD2A-59B1-530E-B74C-B548573C2EE6}"/>
              </a:ext>
            </a:extLst>
          </p:cNvPr>
          <p:cNvSpPr/>
          <p:nvPr/>
        </p:nvSpPr>
        <p:spPr>
          <a:xfrm>
            <a:off x="6096000" y="3623302"/>
            <a:ext cx="135385" cy="127489"/>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Oval 19">
            <a:extLst>
              <a:ext uri="{FF2B5EF4-FFF2-40B4-BE49-F238E27FC236}">
                <a16:creationId xmlns:a16="http://schemas.microsoft.com/office/drawing/2014/main" id="{821159F3-B5FD-278A-B7A0-21745F88EE79}"/>
              </a:ext>
            </a:extLst>
          </p:cNvPr>
          <p:cNvSpPr/>
          <p:nvPr/>
        </p:nvSpPr>
        <p:spPr>
          <a:xfrm>
            <a:off x="2917553" y="3098453"/>
            <a:ext cx="135385" cy="127489"/>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Oval 20">
            <a:extLst>
              <a:ext uri="{FF2B5EF4-FFF2-40B4-BE49-F238E27FC236}">
                <a16:creationId xmlns:a16="http://schemas.microsoft.com/office/drawing/2014/main" id="{554F070C-C9B2-B448-4869-1F93986407A9}"/>
              </a:ext>
            </a:extLst>
          </p:cNvPr>
          <p:cNvSpPr/>
          <p:nvPr/>
        </p:nvSpPr>
        <p:spPr>
          <a:xfrm>
            <a:off x="2282553" y="3514109"/>
            <a:ext cx="135385" cy="127489"/>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942546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normAutofit/>
          </a:bodyPr>
          <a:lstStyle/>
          <a:p>
            <a:r>
              <a:rPr lang="es-ES_tradnl" sz="3600" dirty="0"/>
              <a:t>Gradiente descendente o ascendente discreto</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Variantes de este algoritmo:</a:t>
            </a:r>
          </a:p>
          <a:p>
            <a:r>
              <a:rPr lang="es-ES" sz="1800" b="1" dirty="0">
                <a:solidFill>
                  <a:schemeClr val="accent2">
                    <a:lumMod val="75000"/>
                  </a:schemeClr>
                </a:solidFill>
              </a:rPr>
              <a:t>Ascenso o descenso estocástico: </a:t>
            </a:r>
            <a:r>
              <a:rPr lang="es-ES" sz="1800" dirty="0"/>
              <a:t>Se escoge aleatoriamente la dirección de entre los movimientos ascendentes posibles. Converge más lento, pero en ciertos casos encuentra mejor solución.</a:t>
            </a:r>
          </a:p>
          <a:p>
            <a:r>
              <a:rPr lang="es-ES" sz="1800" b="1" dirty="0">
                <a:solidFill>
                  <a:schemeClr val="accent5">
                    <a:lumMod val="75000"/>
                  </a:schemeClr>
                </a:solidFill>
              </a:rPr>
              <a:t>Ascenso o descenso estocástico de primera opción:</a:t>
            </a:r>
            <a:r>
              <a:rPr lang="es-ES" sz="1800" b="1" dirty="0">
                <a:solidFill>
                  <a:schemeClr val="accent2">
                    <a:lumMod val="75000"/>
                  </a:schemeClr>
                </a:solidFill>
              </a:rPr>
              <a:t> </a:t>
            </a:r>
            <a:r>
              <a:rPr lang="es-ES" sz="1800" dirty="0"/>
              <a:t>Posee una planificación el cual genera sucesores de forma estocástica al azar hasta que se genera una que es mejor que el estado actual </a:t>
            </a:r>
          </a:p>
          <a:p>
            <a:r>
              <a:rPr lang="es-ES" sz="1800" b="1" dirty="0">
                <a:solidFill>
                  <a:schemeClr val="accent1">
                    <a:lumMod val="75000"/>
                  </a:schemeClr>
                </a:solidFill>
              </a:rPr>
              <a:t>Ascenso o descenso de reinicio aleatorio: </a:t>
            </a:r>
            <a:r>
              <a:rPr lang="es-ES" sz="1800" dirty="0"/>
              <a:t>Esto conduce a una serie de búsquedas en ascensión de colinas desde estados iniciales generados aleatoriamente, parándose cuando se encuentra un objetivo.</a:t>
            </a:r>
          </a:p>
        </p:txBody>
      </p:sp>
    </p:spTree>
    <p:extLst>
      <p:ext uri="{BB962C8B-B14F-4D97-AF65-F5344CB8AC3E}">
        <p14:creationId xmlns:p14="http://schemas.microsoft.com/office/powerpoint/2010/main" val="7071846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err="1">
                <a:solidFill>
                  <a:schemeClr val="bg1"/>
                </a:solidFill>
              </a:rPr>
              <a:t>Simulated</a:t>
            </a:r>
            <a:r>
              <a:rPr lang="es-ES_tradnl" dirty="0">
                <a:solidFill>
                  <a:schemeClr val="bg1"/>
                </a:solidFill>
              </a:rPr>
              <a:t> </a:t>
            </a:r>
            <a:r>
              <a:rPr lang="es-ES_tradnl" dirty="0" err="1">
                <a:solidFill>
                  <a:schemeClr val="bg1"/>
                </a:solidFill>
              </a:rPr>
              <a:t>annealing</a:t>
            </a:r>
            <a:endParaRPr lang="es-ES_tradnl" dirty="0">
              <a:solidFill>
                <a:schemeClr val="bg1"/>
              </a:solidFill>
            </a:endParaRP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26580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700636" y="1896177"/>
            <a:ext cx="7041152" cy="4033035"/>
          </a:xfrm>
        </p:spPr>
        <p:txBody>
          <a:bodyPr>
            <a:normAutofit/>
          </a:bodyPr>
          <a:lstStyle/>
          <a:p>
            <a:pPr marL="0" indent="0">
              <a:buNone/>
            </a:pPr>
            <a:r>
              <a:rPr lang="es-ES" sz="1800" dirty="0"/>
              <a:t>La idea para lograr esta sacudida al azar es usar un nuevo parámetro que llamamos temperatura. Cuando más temperatura haya más probable de que podamos movernos en dirección contraria, cuando baja la temperatura, baja esta probabilidad. Si la temperatura es cero estamos en un algoritmo de descenso de colina puro.</a:t>
            </a:r>
          </a:p>
          <a:p>
            <a:pPr marL="0" indent="0">
              <a:buNone/>
            </a:pPr>
            <a:r>
              <a:rPr lang="es-ES" sz="1800" dirty="0"/>
              <a:t>Este algoritmo arranca con mucha temperatura y a medida que avanza, se va enfriando, de igual forma que el metal.</a:t>
            </a:r>
          </a:p>
          <a:p>
            <a:pPr marL="0" indent="0">
              <a:buNone/>
            </a:pPr>
            <a:r>
              <a:rPr lang="es-ES" sz="1800" dirty="0"/>
              <a:t>Se puede demostrar que, si se disminuye la temperatura bastante despacio, el algoritmo encontrará un óptimo global con probabilidad cerca de uno.</a:t>
            </a:r>
          </a:p>
        </p:txBody>
      </p:sp>
      <p:pic>
        <p:nvPicPr>
          <p:cNvPr id="7" name="Picture 6" descr="A hot coals in a field&#10;&#10;AI-generated content may be incorrect.">
            <a:extLst>
              <a:ext uri="{FF2B5EF4-FFF2-40B4-BE49-F238E27FC236}">
                <a16:creationId xmlns:a16="http://schemas.microsoft.com/office/drawing/2014/main" id="{652755AC-DBDF-3843-9E31-0E26A4DFBC16}"/>
              </a:ext>
            </a:extLst>
          </p:cNvPr>
          <p:cNvPicPr>
            <a:picLocks noChangeAspect="1"/>
          </p:cNvPicPr>
          <p:nvPr/>
        </p:nvPicPr>
        <p:blipFill>
          <a:blip r:embed="rId3"/>
          <a:stretch>
            <a:fillRect/>
          </a:stretch>
        </p:blipFill>
        <p:spPr>
          <a:xfrm>
            <a:off x="7852623" y="1404935"/>
            <a:ext cx="3428442" cy="4551553"/>
          </a:xfrm>
          <a:prstGeom prst="rect">
            <a:avLst/>
          </a:prstGeom>
        </p:spPr>
      </p:pic>
    </p:spTree>
    <p:extLst>
      <p:ext uri="{BB962C8B-B14F-4D97-AF65-F5344CB8AC3E}">
        <p14:creationId xmlns:p14="http://schemas.microsoft.com/office/powerpoint/2010/main" val="2091925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de búsqueda Local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err="1"/>
              <a:t>Simulated</a:t>
            </a:r>
            <a:r>
              <a:rPr lang="es-ES_tradnl" dirty="0"/>
              <a:t> </a:t>
            </a:r>
            <a:r>
              <a:rPr lang="es-ES_tradnl" dirty="0" err="1"/>
              <a:t>annealinG</a:t>
            </a:r>
            <a:endParaRPr lang="es-ES_tradnl" dirty="0"/>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mc:AlternateContent xmlns:mc="http://schemas.openxmlformats.org/markup-compatibility/2006" xmlns:a14="http://schemas.microsoft.com/office/drawing/2010/main">
        <mc:Choice Requires="a14">
          <p:sp>
            <p:nvSpPr>
              <p:cNvPr id="11" name="Content Placeholder 3">
                <a:extLst>
                  <a:ext uri="{FF2B5EF4-FFF2-40B4-BE49-F238E27FC236}">
                    <a16:creationId xmlns:a16="http://schemas.microsoft.com/office/drawing/2014/main" id="{FE20A5B2-38DE-1911-8562-DC5551B0990F}"/>
                  </a:ext>
                </a:extLst>
              </p:cNvPr>
              <p:cNvSpPr>
                <a:spLocks noGrp="1"/>
              </p:cNvSpPr>
              <p:nvPr>
                <p:ph idx="1"/>
              </p:nvPr>
            </p:nvSpPr>
            <p:spPr>
              <a:xfrm>
                <a:off x="4572000" y="2114386"/>
                <a:ext cx="6819900" cy="3821518"/>
              </a:xfrm>
            </p:spPr>
            <p:txBody>
              <a:bodyPr>
                <a:normAutofit/>
              </a:bodyPr>
              <a:lstStyle/>
              <a:p>
                <a:pPr marL="0" indent="0">
                  <a:buNone/>
                </a:pPr>
                <a:r>
                  <a:rPr lang="es-ES" sz="1800" dirty="0"/>
                  <a:t>Para determinar si se hace el cambio, se hace uso de la distribución de Boltzmann, el cual es una distribución de probabilidad de partículas en un sistema a través de varios estados posibles:</a:t>
                </a:r>
              </a:p>
              <a:p>
                <a:pPr marL="0" indent="0">
                  <a:buNone/>
                </a:pPr>
                <a:endParaRPr lang="es-ES" sz="1800" dirty="0"/>
              </a:p>
              <a:p>
                <a:pPr marL="0" indent="0" algn="ctr">
                  <a:buNone/>
                </a:pPr>
                <a14:m>
                  <m:oMathPara xmlns:m="http://schemas.openxmlformats.org/officeDocument/2006/math">
                    <m:oMathParaPr>
                      <m:jc m:val="centerGroup"/>
                    </m:oMathParaPr>
                    <m:oMath xmlns:m="http://schemas.openxmlformats.org/officeDocument/2006/math">
                      <m:r>
                        <a:rPr lang="en-US" sz="1800" b="0" i="1" smtClean="0">
                          <a:latin typeface="Cambria Math" panose="02040503050406030204" pitchFamily="18" charset="0"/>
                        </a:rPr>
                        <m:t>𝐹</m:t>
                      </m:r>
                      <m:r>
                        <a:rPr lang="en-US" sz="1800" b="0" i="1" smtClean="0">
                          <a:latin typeface="Cambria Math" panose="02040503050406030204" pitchFamily="18" charset="0"/>
                        </a:rPr>
                        <m:t> ∝</m:t>
                      </m:r>
                      <m:sSup>
                        <m:sSupPr>
                          <m:ctrlPr>
                            <a:rPr lang="en-US" sz="1800" b="0" i="1" smtClean="0">
                              <a:latin typeface="Cambria Math" panose="02040503050406030204" pitchFamily="18" charset="0"/>
                              <a:ea typeface="Cambria Math" panose="02040503050406030204" pitchFamily="18" charset="0"/>
                            </a:rPr>
                          </m:ctrlPr>
                        </m:sSupPr>
                        <m:e>
                          <m:r>
                            <a:rPr lang="en-US" sz="1800" b="0" i="1" smtClean="0">
                              <a:latin typeface="Cambria Math" panose="02040503050406030204" pitchFamily="18" charset="0"/>
                              <a:ea typeface="Cambria Math" panose="02040503050406030204" pitchFamily="18" charset="0"/>
                            </a:rPr>
                            <m:t>𝑒</m:t>
                          </m:r>
                        </m:e>
                        <m:sup>
                          <m:r>
                            <a:rPr lang="en-US" sz="1800" b="0" i="1" smtClean="0">
                              <a:latin typeface="Cambria Math" panose="02040503050406030204" pitchFamily="18" charset="0"/>
                              <a:ea typeface="Cambria Math" panose="02040503050406030204" pitchFamily="18" charset="0"/>
                            </a:rPr>
                            <m:t>−</m:t>
                          </m:r>
                          <m:f>
                            <m:fPr>
                              <m:ctrlPr>
                                <a:rPr lang="en-US" sz="1800" b="0" i="1" smtClean="0">
                                  <a:latin typeface="Cambria Math" panose="02040503050406030204" pitchFamily="18" charset="0"/>
                                  <a:ea typeface="Cambria Math" panose="02040503050406030204" pitchFamily="18" charset="0"/>
                                </a:rPr>
                              </m:ctrlPr>
                            </m:fPr>
                            <m:num>
                              <m:r>
                                <a:rPr lang="en-US" sz="1800" b="0" i="1" smtClean="0">
                                  <a:latin typeface="Cambria Math" panose="02040503050406030204" pitchFamily="18" charset="0"/>
                                  <a:ea typeface="Cambria Math" panose="02040503050406030204" pitchFamily="18" charset="0"/>
                                </a:rPr>
                                <m:t>∆</m:t>
                              </m:r>
                              <m:r>
                                <a:rPr lang="en-US" sz="1800" b="0" i="1" smtClean="0">
                                  <a:latin typeface="Cambria Math" panose="02040503050406030204" pitchFamily="18" charset="0"/>
                                  <a:ea typeface="Cambria Math" panose="02040503050406030204" pitchFamily="18" charset="0"/>
                                </a:rPr>
                                <m:t>𝐸</m:t>
                              </m:r>
                            </m:num>
                            <m:den>
                              <m:r>
                                <a:rPr lang="en-US" sz="1800" b="0" i="1" smtClean="0">
                                  <a:latin typeface="Cambria Math" panose="02040503050406030204" pitchFamily="18" charset="0"/>
                                  <a:ea typeface="Cambria Math" panose="02040503050406030204" pitchFamily="18" charset="0"/>
                                </a:rPr>
                                <m:t>𝑘𝑇</m:t>
                              </m:r>
                            </m:den>
                          </m:f>
                        </m:sup>
                      </m:sSup>
                    </m:oMath>
                  </m:oMathPara>
                </a14:m>
                <a:br>
                  <a:rPr lang="en-US" sz="1800" dirty="0"/>
                </a:br>
                <a:endParaRPr lang="es-ES" sz="1800" dirty="0"/>
              </a:p>
              <a:p>
                <a:pPr marL="0" indent="0">
                  <a:buNone/>
                </a:pPr>
                <a:br>
                  <a:rPr lang="es-ES" sz="1800" dirty="0"/>
                </a:br>
                <a:r>
                  <a:rPr lang="es-ES" sz="1800" dirty="0"/>
                  <a:t>Esta distribución establece que cuando más grande es la diferencia de energía (o en nuestro caso la diferencia de la función de costo) menos probable es que se elija, pero si la </a:t>
                </a:r>
                <a:r>
                  <a:rPr lang="es-ES" sz="1800" b="1" dirty="0">
                    <a:solidFill>
                      <a:schemeClr val="accent3">
                        <a:lumMod val="75000"/>
                      </a:schemeClr>
                    </a:solidFill>
                  </a:rPr>
                  <a:t>temperatura es alta, esta probabilidad es mayor y es más fácil que de todas formas se elija. </a:t>
                </a:r>
              </a:p>
            </p:txBody>
          </p:sp>
        </mc:Choice>
        <mc:Fallback xmlns="">
          <p:sp>
            <p:nvSpPr>
              <p:cNvPr id="11" name="Content Placeholder 3">
                <a:extLst>
                  <a:ext uri="{FF2B5EF4-FFF2-40B4-BE49-F238E27FC236}">
                    <a16:creationId xmlns:a16="http://schemas.microsoft.com/office/drawing/2014/main" id="{FE20A5B2-38DE-1911-8562-DC5551B0990F}"/>
                  </a:ext>
                </a:extLst>
              </p:cNvPr>
              <p:cNvSpPr>
                <a:spLocks noGrp="1" noRot="1" noChangeAspect="1" noMove="1" noResize="1" noEditPoints="1" noAdjustHandles="1" noChangeArrowheads="1" noChangeShapeType="1" noTextEdit="1"/>
              </p:cNvSpPr>
              <p:nvPr>
                <p:ph idx="1"/>
              </p:nvPr>
            </p:nvSpPr>
            <p:spPr>
              <a:xfrm>
                <a:off x="4572000" y="2114386"/>
                <a:ext cx="6819900" cy="3821518"/>
              </a:xfrm>
              <a:blipFill>
                <a:blip r:embed="rId3"/>
                <a:stretch>
                  <a:fillRect l="-743" t="-331"/>
                </a:stretch>
              </a:blipFill>
            </p:spPr>
            <p:txBody>
              <a:bodyPr/>
              <a:lstStyle/>
              <a:p>
                <a:r>
                  <a:rPr lang="es-ES_tradnl">
                    <a:noFill/>
                  </a:rPr>
                  <a:t> </a:t>
                </a:r>
              </a:p>
            </p:txBody>
          </p:sp>
        </mc:Fallback>
      </mc:AlternateContent>
      <p:pic>
        <p:nvPicPr>
          <p:cNvPr id="4" name="Picture 3" descr="A group of dice falling on rocks&#10;&#10;AI-generated content may be incorrect.">
            <a:extLst>
              <a:ext uri="{FF2B5EF4-FFF2-40B4-BE49-F238E27FC236}">
                <a16:creationId xmlns:a16="http://schemas.microsoft.com/office/drawing/2014/main" id="{94C639FF-2FE5-10EA-C6E9-7662AF6D3EAE}"/>
              </a:ext>
            </a:extLst>
          </p:cNvPr>
          <p:cNvPicPr>
            <a:picLocks noChangeAspect="1"/>
          </p:cNvPicPr>
          <p:nvPr/>
        </p:nvPicPr>
        <p:blipFill>
          <a:blip r:embed="rId4"/>
          <a:stretch>
            <a:fillRect/>
          </a:stretch>
        </p:blipFill>
        <p:spPr>
          <a:xfrm>
            <a:off x="1130135" y="1744310"/>
            <a:ext cx="3160693" cy="4196093"/>
          </a:xfrm>
          <a:prstGeom prst="rect">
            <a:avLst/>
          </a:prstGeom>
        </p:spPr>
      </p:pic>
    </p:spTree>
    <p:extLst>
      <p:ext uri="{BB962C8B-B14F-4D97-AF65-F5344CB8AC3E}">
        <p14:creationId xmlns:p14="http://schemas.microsoft.com/office/powerpoint/2010/main" val="2627016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Búsqueda Local Beam</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8539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lnSpcReduction="10000"/>
          </a:bodyPr>
          <a:lstStyle/>
          <a:p>
            <a:pPr marL="0" indent="0">
              <a:buNone/>
            </a:pPr>
            <a:r>
              <a:rPr lang="es-ES" sz="1800" dirty="0"/>
              <a:t>Buscar desde un estado inicial únicamente es una medida un poco extrema de ahorro de memoria.</a:t>
            </a:r>
          </a:p>
          <a:p>
            <a:pPr marL="0" indent="0">
              <a:buNone/>
            </a:pPr>
            <a:r>
              <a:rPr lang="es-ES" sz="1800" dirty="0"/>
              <a:t>En cambio, </a:t>
            </a:r>
            <a:r>
              <a:rPr lang="es-ES" sz="1800" b="1" dirty="0">
                <a:solidFill>
                  <a:schemeClr val="accent2">
                    <a:lumMod val="75000"/>
                  </a:schemeClr>
                </a:solidFill>
              </a:rPr>
              <a:t>búsqueda local </a:t>
            </a:r>
            <a:r>
              <a:rPr lang="es-ES" sz="1800" b="1" dirty="0" err="1">
                <a:solidFill>
                  <a:schemeClr val="accent2">
                    <a:lumMod val="75000"/>
                  </a:schemeClr>
                </a:solidFill>
              </a:rPr>
              <a:t>beam</a:t>
            </a:r>
            <a:r>
              <a:rPr lang="es-ES" sz="1800" b="1" dirty="0">
                <a:solidFill>
                  <a:schemeClr val="accent2">
                    <a:lumMod val="75000"/>
                  </a:schemeClr>
                </a:solidFill>
              </a:rPr>
              <a:t> </a:t>
            </a:r>
            <a:r>
              <a:rPr lang="es-ES" sz="1800" dirty="0"/>
              <a:t>guarda la información de k estados y sobre ellos realiza la búsqueda independientemente. Estos se inician al azar. </a:t>
            </a:r>
          </a:p>
          <a:p>
            <a:pPr marL="0" indent="0">
              <a:buNone/>
            </a:pPr>
            <a:r>
              <a:rPr lang="es-ES" sz="1800" dirty="0"/>
              <a:t>En cada paso se generan sucesores de los k estados. Si alguno cumple el objetivo, se termina, en cambio si no, se seleccionan los k mejores sucesores de la lista.</a:t>
            </a:r>
          </a:p>
          <a:p>
            <a:pPr marL="0" indent="0">
              <a:buNone/>
            </a:pPr>
            <a:r>
              <a:rPr lang="es-ES" sz="1800" dirty="0"/>
              <a:t>A simple vista pareciera lo mismo de correr k veces a gradiente descendiente o ascendente, pero a diferencia de esto es que entre los procesos de búsquedas hay pase de información:</a:t>
            </a:r>
          </a:p>
          <a:p>
            <a:pPr marL="0" indent="0">
              <a:buNone/>
            </a:pPr>
            <a:r>
              <a:rPr lang="es-ES" sz="1800" i="1" dirty="0"/>
              <a:t>Si un estado genera varios sucesores buenos y los otros k-1 estados generan sucesores malos, entonces el efecto es que el primer estado abandona la búsqueda de los otros y se queda con los sucesores del primer estado. </a:t>
            </a:r>
          </a:p>
          <a:p>
            <a:pPr marL="0" indent="0">
              <a:buNone/>
            </a:pPr>
            <a:r>
              <a:rPr lang="es-ES" sz="1800" dirty="0"/>
              <a:t>El algoritmo rápidamente abandona las búsquedas infructuosas y mueve sus recursos a donde se hace la mayor parte del progreso.</a:t>
            </a:r>
          </a:p>
        </p:txBody>
      </p:sp>
    </p:spTree>
    <p:extLst>
      <p:ext uri="{BB962C8B-B14F-4D97-AF65-F5344CB8AC3E}">
        <p14:creationId xmlns:p14="http://schemas.microsoft.com/office/powerpoint/2010/main" val="2396817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Local Beam</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El principal </a:t>
            </a:r>
            <a:r>
              <a:rPr lang="es-ES" sz="2400" b="1" dirty="0">
                <a:solidFill>
                  <a:srgbClr val="C00000"/>
                </a:solidFill>
              </a:rPr>
              <a:t>inconveniente</a:t>
            </a:r>
            <a:r>
              <a:rPr lang="es-ES" sz="2400" dirty="0"/>
              <a:t> de este algoritmo es que puede sufrir carencia de diversidad de estados, enfocándose en una sola parte muy limitada. </a:t>
            </a:r>
          </a:p>
          <a:p>
            <a:pPr marL="0" indent="0">
              <a:buNone/>
            </a:pPr>
            <a:r>
              <a:rPr lang="es-ES" sz="2400" dirty="0"/>
              <a:t>Una variante es la </a:t>
            </a:r>
            <a:r>
              <a:rPr lang="es-ES" sz="2400" b="1" dirty="0">
                <a:solidFill>
                  <a:schemeClr val="accent6">
                    <a:lumMod val="60000"/>
                    <a:lumOff val="40000"/>
                  </a:schemeClr>
                </a:solidFill>
              </a:rPr>
              <a:t>búsqueda de haz estocástica</a:t>
            </a:r>
            <a:r>
              <a:rPr lang="es-ES" sz="2400" dirty="0"/>
              <a:t>, en el cual en vez de elegir a los k mejores sucesores, se eligen aleatoriamente, con una función de temperatura similar a la de </a:t>
            </a:r>
            <a:r>
              <a:rPr lang="es-ES" sz="2400" i="1" dirty="0" err="1"/>
              <a:t>simulated</a:t>
            </a:r>
            <a:r>
              <a:rPr lang="es-ES" sz="2400" i="1" dirty="0"/>
              <a:t> </a:t>
            </a:r>
            <a:r>
              <a:rPr lang="es-ES" sz="2400" i="1" dirty="0" err="1"/>
              <a:t>annealing</a:t>
            </a:r>
            <a:r>
              <a:rPr lang="es-ES" sz="2400" dirty="0"/>
              <a:t>. </a:t>
            </a:r>
          </a:p>
          <a:p>
            <a:pPr marL="0" indent="0">
              <a:buNone/>
            </a:pPr>
            <a:r>
              <a:rPr lang="es-ES" sz="2400" dirty="0"/>
              <a:t>Esta búsqueda muestra un parecido con el proceso de selección natural, por lo cual los </a:t>
            </a:r>
            <a:r>
              <a:rPr lang="es-ES" sz="2400" i="1" dirty="0"/>
              <a:t>sucesores</a:t>
            </a:r>
            <a:r>
              <a:rPr lang="es-ES" sz="2400" dirty="0"/>
              <a:t> (descendientes) de un </a:t>
            </a:r>
            <a:r>
              <a:rPr lang="es-ES" sz="2400" i="1" dirty="0"/>
              <a:t>estado</a:t>
            </a:r>
            <a:r>
              <a:rPr lang="es-ES" sz="2400" dirty="0"/>
              <a:t> (organismo) pueblan la siguiente generación según su </a:t>
            </a:r>
            <a:r>
              <a:rPr lang="es-ES" sz="2400" i="1" dirty="0"/>
              <a:t>valor</a:t>
            </a:r>
            <a:r>
              <a:rPr lang="es-ES" sz="2400" dirty="0"/>
              <a:t> (idoneidad o salud).</a:t>
            </a:r>
          </a:p>
        </p:txBody>
      </p:sp>
    </p:spTree>
    <p:extLst>
      <p:ext uri="{BB962C8B-B14F-4D97-AF65-F5344CB8AC3E}">
        <p14:creationId xmlns:p14="http://schemas.microsoft.com/office/powerpoint/2010/main" val="8117803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Genéticos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325893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4087090" y="1959428"/>
            <a:ext cx="7304809" cy="3969785"/>
          </a:xfrm>
        </p:spPr>
        <p:txBody>
          <a:bodyPr>
            <a:normAutofit fontScale="92500" lnSpcReduction="20000"/>
          </a:bodyPr>
          <a:lstStyle/>
          <a:p>
            <a:pPr marL="0" indent="0">
              <a:buNone/>
            </a:pPr>
            <a:r>
              <a:rPr lang="es-ES" sz="2400" dirty="0"/>
              <a:t>Un </a:t>
            </a:r>
            <a:r>
              <a:rPr lang="es-ES" sz="2400" b="1" dirty="0">
                <a:solidFill>
                  <a:schemeClr val="accent6">
                    <a:lumMod val="60000"/>
                    <a:lumOff val="40000"/>
                  </a:schemeClr>
                </a:solidFill>
              </a:rPr>
              <a:t>algoritmo genético </a:t>
            </a:r>
            <a:r>
              <a:rPr lang="es-ES" sz="2400" dirty="0"/>
              <a:t>es una variante de la búsqueda local </a:t>
            </a:r>
            <a:r>
              <a:rPr lang="es-ES" sz="2400" dirty="0" err="1"/>
              <a:t>beam</a:t>
            </a:r>
            <a:r>
              <a:rPr lang="es-ES" sz="2400" dirty="0"/>
              <a:t> </a:t>
            </a:r>
            <a:r>
              <a:rPr lang="es-ES" sz="2400" dirty="0" err="1"/>
              <a:t>estocátisca</a:t>
            </a:r>
            <a:r>
              <a:rPr lang="es-ES" sz="2400" dirty="0"/>
              <a:t> en la que los estados sucesores se generan combinando dos estados padres (reproducción), más que modificar un solo estado (reproducción asexual). </a:t>
            </a:r>
          </a:p>
          <a:p>
            <a:pPr marL="0" indent="0">
              <a:buNone/>
            </a:pPr>
            <a:r>
              <a:rPr lang="es-ES" sz="2400" dirty="0"/>
              <a:t>La analogía con la selección natural es la misma que anteriormente.</a:t>
            </a:r>
          </a:p>
          <a:p>
            <a:pPr marL="0" indent="0">
              <a:buNone/>
            </a:pPr>
            <a:r>
              <a:rPr lang="es-ES" sz="2400" dirty="0"/>
              <a:t>Los algoritmos genéticos comienzan con un conjunto k de estados aleatorios, llamados </a:t>
            </a:r>
            <a:r>
              <a:rPr lang="es-ES" sz="2400" b="1" dirty="0">
                <a:solidFill>
                  <a:schemeClr val="accent4">
                    <a:lumMod val="60000"/>
                    <a:lumOff val="40000"/>
                  </a:schemeClr>
                </a:solidFill>
              </a:rPr>
              <a:t>población</a:t>
            </a:r>
            <a:r>
              <a:rPr lang="es-ES" sz="2400" dirty="0"/>
              <a:t>. Cada estado, o </a:t>
            </a:r>
            <a:r>
              <a:rPr lang="es-ES" sz="2400" b="1" dirty="0">
                <a:solidFill>
                  <a:schemeClr val="accent4">
                    <a:lumMod val="60000"/>
                    <a:lumOff val="40000"/>
                  </a:schemeClr>
                </a:solidFill>
              </a:rPr>
              <a:t>individuo</a:t>
            </a:r>
            <a:r>
              <a:rPr lang="es-ES" sz="2400" dirty="0"/>
              <a:t>, está representado como una cadena de caracteres sobre un </a:t>
            </a:r>
            <a:r>
              <a:rPr lang="es-ES" sz="2400" b="1" dirty="0">
                <a:solidFill>
                  <a:schemeClr val="accent4">
                    <a:lumMod val="60000"/>
                    <a:lumOff val="40000"/>
                  </a:schemeClr>
                </a:solidFill>
              </a:rPr>
              <a:t>alfabeto finito </a:t>
            </a:r>
            <a:r>
              <a:rPr lang="es-ES" sz="2400" dirty="0"/>
              <a:t>que representa el código genético del estado.</a:t>
            </a:r>
          </a:p>
        </p:txBody>
      </p:sp>
      <p:pic>
        <p:nvPicPr>
          <p:cNvPr id="7" name="Picture 6" descr="A group of white robots with black wires&#10;&#10;AI-generated content may be incorrect.">
            <a:extLst>
              <a:ext uri="{FF2B5EF4-FFF2-40B4-BE49-F238E27FC236}">
                <a16:creationId xmlns:a16="http://schemas.microsoft.com/office/drawing/2014/main" id="{3778E27D-D26F-EDCF-3689-E090AC225609}"/>
              </a:ext>
            </a:extLst>
          </p:cNvPr>
          <p:cNvPicPr>
            <a:picLocks noChangeAspect="1"/>
          </p:cNvPicPr>
          <p:nvPr/>
        </p:nvPicPr>
        <p:blipFill>
          <a:blip r:embed="rId3"/>
          <a:stretch>
            <a:fillRect/>
          </a:stretch>
        </p:blipFill>
        <p:spPr>
          <a:xfrm>
            <a:off x="800100" y="1798166"/>
            <a:ext cx="3116737" cy="4137738"/>
          </a:xfrm>
          <a:prstGeom prst="rect">
            <a:avLst/>
          </a:prstGeom>
        </p:spPr>
      </p:pic>
    </p:spTree>
    <p:extLst>
      <p:ext uri="{BB962C8B-B14F-4D97-AF65-F5344CB8AC3E}">
        <p14:creationId xmlns:p14="http://schemas.microsoft.com/office/powerpoint/2010/main" val="675691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DDB8C1-C696-8835-E149-EB88F71A68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3CD2FC-6560-F659-289A-64C25A939A5F}"/>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CB6239B0-7836-7CE9-E422-A95876260E36}"/>
              </a:ext>
            </a:extLst>
          </p:cNvPr>
          <p:cNvSpPr>
            <a:spLocks noGrp="1"/>
          </p:cNvSpPr>
          <p:nvPr>
            <p:ph type="ftr" sz="quarter" idx="11"/>
          </p:nvPr>
        </p:nvSpPr>
        <p:spPr/>
        <p:txBody>
          <a:bodyPr/>
          <a:lstStyle/>
          <a:p>
            <a:pPr>
              <a:spcAft>
                <a:spcPts val="600"/>
              </a:spcAft>
            </a:pPr>
            <a:r>
              <a:rPr lang="es-ES_tradnl" dirty="0"/>
              <a:t>Inteligencia Artificial – CEIA – FIUBA</a:t>
            </a:r>
          </a:p>
        </p:txBody>
      </p:sp>
      <p:graphicFrame>
        <p:nvGraphicFramePr>
          <p:cNvPr id="8" name="Table 7">
            <a:extLst>
              <a:ext uri="{FF2B5EF4-FFF2-40B4-BE49-F238E27FC236}">
                <a16:creationId xmlns:a16="http://schemas.microsoft.com/office/drawing/2014/main" id="{93E99F2E-8015-6DCC-DA66-95C86A7D2F17}"/>
              </a:ext>
            </a:extLst>
          </p:cNvPr>
          <p:cNvGraphicFramePr>
            <a:graphicFrameLocks noGrp="1"/>
          </p:cNvGraphicFramePr>
          <p:nvPr/>
        </p:nvGraphicFramePr>
        <p:xfrm>
          <a:off x="743816" y="2451757"/>
          <a:ext cx="1292208" cy="2629928"/>
        </p:xfrm>
        <a:graphic>
          <a:graphicData uri="http://schemas.openxmlformats.org/drawingml/2006/table">
            <a:tbl>
              <a:tblPr firstRow="1" bandRow="1">
                <a:tableStyleId>{16D9F66E-5EB9-4882-86FB-DCBF35E3C3E4}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24748552</a:t>
                      </a:r>
                    </a:p>
                  </a:txBody>
                  <a:tcPr anchor="ctr"/>
                </a:tc>
                <a:extLst>
                  <a:ext uri="{0D108BD9-81ED-4DB2-BD59-A6C34878D82A}">
                    <a16:rowId xmlns:a16="http://schemas.microsoft.com/office/drawing/2014/main" val="3103656417"/>
                  </a:ext>
                </a:extLst>
              </a:tr>
              <a:tr h="657482">
                <a:tc>
                  <a:txBody>
                    <a:bodyPr/>
                    <a:lstStyle/>
                    <a:p>
                      <a:pPr algn="ctr"/>
                      <a:r>
                        <a:rPr lang="es-ES_tradnl" dirty="0"/>
                        <a:t>32752411</a:t>
                      </a:r>
                    </a:p>
                  </a:txBody>
                  <a:tcPr anchor="ctr"/>
                </a:tc>
                <a:extLst>
                  <a:ext uri="{0D108BD9-81ED-4DB2-BD59-A6C34878D82A}">
                    <a16:rowId xmlns:a16="http://schemas.microsoft.com/office/drawing/2014/main" val="2621612403"/>
                  </a:ext>
                </a:extLst>
              </a:tr>
              <a:tr h="657482">
                <a:tc>
                  <a:txBody>
                    <a:bodyPr/>
                    <a:lstStyle/>
                    <a:p>
                      <a:pPr algn="ctr"/>
                      <a:r>
                        <a:rPr lang="es-ES_tradnl" dirty="0"/>
                        <a:t>24415124</a:t>
                      </a:r>
                    </a:p>
                  </a:txBody>
                  <a:tcPr anchor="ctr"/>
                </a:tc>
                <a:extLst>
                  <a:ext uri="{0D108BD9-81ED-4DB2-BD59-A6C34878D82A}">
                    <a16:rowId xmlns:a16="http://schemas.microsoft.com/office/drawing/2014/main" val="2482029095"/>
                  </a:ext>
                </a:extLst>
              </a:tr>
              <a:tr h="657482">
                <a:tc>
                  <a:txBody>
                    <a:bodyPr/>
                    <a:lstStyle/>
                    <a:p>
                      <a:pPr algn="ctr"/>
                      <a:r>
                        <a:rPr lang="es-ES_tradnl" dirty="0"/>
                        <a:t>32543213</a:t>
                      </a:r>
                    </a:p>
                  </a:txBody>
                  <a:tcPr anchor="ctr"/>
                </a:tc>
                <a:extLst>
                  <a:ext uri="{0D108BD9-81ED-4DB2-BD59-A6C34878D82A}">
                    <a16:rowId xmlns:a16="http://schemas.microsoft.com/office/drawing/2014/main" val="4250716750"/>
                  </a:ext>
                </a:extLst>
              </a:tr>
            </a:tbl>
          </a:graphicData>
        </a:graphic>
      </p:graphicFrame>
      <p:graphicFrame>
        <p:nvGraphicFramePr>
          <p:cNvPr id="9" name="Table 8">
            <a:extLst>
              <a:ext uri="{FF2B5EF4-FFF2-40B4-BE49-F238E27FC236}">
                <a16:creationId xmlns:a16="http://schemas.microsoft.com/office/drawing/2014/main" id="{57AD9720-CBE0-0767-D9F2-815DC882ACBD}"/>
              </a:ext>
            </a:extLst>
          </p:cNvPr>
          <p:cNvGraphicFramePr>
            <a:graphicFrameLocks noGrp="1"/>
          </p:cNvGraphicFramePr>
          <p:nvPr/>
        </p:nvGraphicFramePr>
        <p:xfrm>
          <a:off x="3723641" y="2480261"/>
          <a:ext cx="1292208" cy="2629928"/>
        </p:xfrm>
        <a:graphic>
          <a:graphicData uri="http://schemas.openxmlformats.org/drawingml/2006/table">
            <a:tbl>
              <a:tblPr firstRow="1" bandRow="1">
                <a:tableStyleId>{0505E3EF-67EA-436B-97B2-0124C06EBD24}</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327|52411</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247|48552</a:t>
                      </a:r>
                      <a:endParaRPr lang="es-ES_tradnl" dirty="0">
                        <a:highlight>
                          <a:srgbClr val="008080"/>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32543|213 </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24415|124</a:t>
                      </a:r>
                    </a:p>
                  </a:txBody>
                  <a:tcPr anchor="ctr"/>
                </a:tc>
                <a:extLst>
                  <a:ext uri="{0D108BD9-81ED-4DB2-BD59-A6C34878D82A}">
                    <a16:rowId xmlns:a16="http://schemas.microsoft.com/office/drawing/2014/main" val="4250716750"/>
                  </a:ext>
                </a:extLst>
              </a:tr>
            </a:tbl>
          </a:graphicData>
        </a:graphic>
      </p:graphicFrame>
      <p:graphicFrame>
        <p:nvGraphicFramePr>
          <p:cNvPr id="10" name="Table 9">
            <a:extLst>
              <a:ext uri="{FF2B5EF4-FFF2-40B4-BE49-F238E27FC236}">
                <a16:creationId xmlns:a16="http://schemas.microsoft.com/office/drawing/2014/main" id="{C8F8F567-BFFD-4EAB-7A5B-3B145B0EF6F4}"/>
              </a:ext>
            </a:extLst>
          </p:cNvPr>
          <p:cNvGraphicFramePr>
            <a:graphicFrameLocks noGrp="1"/>
          </p:cNvGraphicFramePr>
          <p:nvPr/>
        </p:nvGraphicFramePr>
        <p:xfrm>
          <a:off x="6703466" y="2480261"/>
          <a:ext cx="1292208" cy="2629928"/>
        </p:xfrm>
        <a:graphic>
          <a:graphicData uri="http://schemas.openxmlformats.org/drawingml/2006/table">
            <a:tbl>
              <a:tblPr firstRow="1" bandRow="1">
                <a:tableStyleId>{D7AC3CCA-C797-4891-BE02-D94E43425B78}</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highlight>
                            <a:srgbClr val="00FFFF"/>
                          </a:highlight>
                        </a:rPr>
                        <a:t>327</a:t>
                      </a:r>
                      <a:r>
                        <a:rPr lang="es-ES_tradnl" b="0" dirty="0">
                          <a:highlight>
                            <a:srgbClr val="008080"/>
                          </a:highlight>
                        </a:rPr>
                        <a:t>48552</a:t>
                      </a:r>
                    </a:p>
                  </a:txBody>
                  <a:tcPr anchor="ctr"/>
                </a:tc>
                <a:extLst>
                  <a:ext uri="{0D108BD9-81ED-4DB2-BD59-A6C34878D82A}">
                    <a16:rowId xmlns:a16="http://schemas.microsoft.com/office/drawing/2014/main" val="3103656417"/>
                  </a:ext>
                </a:extLst>
              </a:tr>
              <a:tr h="657482">
                <a:tc>
                  <a:txBody>
                    <a:bodyPr/>
                    <a:lstStyle/>
                    <a:p>
                      <a:pPr algn="ctr"/>
                      <a:r>
                        <a:rPr lang="es-ES_tradnl" b="0" dirty="0">
                          <a:highlight>
                            <a:srgbClr val="008080"/>
                          </a:highlight>
                        </a:rPr>
                        <a:t>247</a:t>
                      </a:r>
                      <a:r>
                        <a:rPr lang="es-ES_tradnl" b="0" dirty="0">
                          <a:highlight>
                            <a:srgbClr val="00FFFF"/>
                          </a:highlight>
                        </a:rPr>
                        <a:t>52411</a:t>
                      </a:r>
                      <a:endParaRPr lang="es-ES_tradnl" dirty="0">
                        <a:highlight>
                          <a:srgbClr val="00FFFF"/>
                        </a:highlight>
                      </a:endParaRPr>
                    </a:p>
                  </a:txBody>
                  <a:tcPr anchor="ctr"/>
                </a:tc>
                <a:extLst>
                  <a:ext uri="{0D108BD9-81ED-4DB2-BD59-A6C34878D82A}">
                    <a16:rowId xmlns:a16="http://schemas.microsoft.com/office/drawing/2014/main" val="2621612403"/>
                  </a:ext>
                </a:extLst>
              </a:tr>
              <a:tr h="657482">
                <a:tc>
                  <a:txBody>
                    <a:bodyPr/>
                    <a:lstStyle/>
                    <a:p>
                      <a:pPr algn="ctr"/>
                      <a:r>
                        <a:rPr lang="es-ES_tradnl" dirty="0">
                          <a:highlight>
                            <a:srgbClr val="00FFFF"/>
                          </a:highlight>
                        </a:rPr>
                        <a:t>32543</a:t>
                      </a:r>
                      <a:r>
                        <a:rPr lang="es-ES_tradnl" dirty="0">
                          <a:highlight>
                            <a:srgbClr val="008080"/>
                          </a:highlight>
                        </a:rPr>
                        <a:t>124</a:t>
                      </a:r>
                    </a:p>
                  </a:txBody>
                  <a:tcPr anchor="ctr"/>
                </a:tc>
                <a:extLst>
                  <a:ext uri="{0D108BD9-81ED-4DB2-BD59-A6C34878D82A}">
                    <a16:rowId xmlns:a16="http://schemas.microsoft.com/office/drawing/2014/main" val="2482029095"/>
                  </a:ext>
                </a:extLst>
              </a:tr>
              <a:tr h="657482">
                <a:tc>
                  <a:txBody>
                    <a:bodyPr/>
                    <a:lstStyle/>
                    <a:p>
                      <a:pPr algn="ctr"/>
                      <a:r>
                        <a:rPr lang="es-ES_tradnl" dirty="0">
                          <a:highlight>
                            <a:srgbClr val="008080"/>
                          </a:highlight>
                        </a:rPr>
                        <a:t>24415</a:t>
                      </a:r>
                      <a:r>
                        <a:rPr lang="es-ES_tradnl" dirty="0">
                          <a:highlight>
                            <a:srgbClr val="00FFFF"/>
                          </a:highlight>
                        </a:rPr>
                        <a:t>213</a:t>
                      </a:r>
                    </a:p>
                  </a:txBody>
                  <a:tcPr anchor="ctr"/>
                </a:tc>
                <a:extLst>
                  <a:ext uri="{0D108BD9-81ED-4DB2-BD59-A6C34878D82A}">
                    <a16:rowId xmlns:a16="http://schemas.microsoft.com/office/drawing/2014/main" val="4250716750"/>
                  </a:ext>
                </a:extLst>
              </a:tr>
            </a:tbl>
          </a:graphicData>
        </a:graphic>
      </p:graphicFrame>
      <p:graphicFrame>
        <p:nvGraphicFramePr>
          <p:cNvPr id="12" name="Table 11">
            <a:extLst>
              <a:ext uri="{FF2B5EF4-FFF2-40B4-BE49-F238E27FC236}">
                <a16:creationId xmlns:a16="http://schemas.microsoft.com/office/drawing/2014/main" id="{BCB8E461-9666-AF8C-D956-7AC8997652A8}"/>
              </a:ext>
            </a:extLst>
          </p:cNvPr>
          <p:cNvGraphicFramePr>
            <a:graphicFrameLocks noGrp="1"/>
          </p:cNvGraphicFramePr>
          <p:nvPr/>
        </p:nvGraphicFramePr>
        <p:xfrm>
          <a:off x="9683291" y="2520993"/>
          <a:ext cx="1292208" cy="2615758"/>
        </p:xfrm>
        <a:graphic>
          <a:graphicData uri="http://schemas.openxmlformats.org/drawingml/2006/table">
            <a:tbl>
              <a:tblPr firstRow="1" bandRow="1">
                <a:tableStyleId>{8A107856-5554-42FB-B03E-39F5DBC370BA}</a:tableStyleId>
              </a:tblPr>
              <a:tblGrid>
                <a:gridCol w="1292208">
                  <a:extLst>
                    <a:ext uri="{9D8B030D-6E8A-4147-A177-3AD203B41FA5}">
                      <a16:colId xmlns:a16="http://schemas.microsoft.com/office/drawing/2014/main" val="395872305"/>
                    </a:ext>
                  </a:extLst>
                </a:gridCol>
              </a:tblGrid>
              <a:tr h="657482">
                <a:tc>
                  <a:txBody>
                    <a:bodyPr/>
                    <a:lstStyle/>
                    <a:p>
                      <a:pPr algn="ctr"/>
                      <a:r>
                        <a:rPr lang="es-ES_tradnl" b="0" dirty="0"/>
                        <a:t>32748</a:t>
                      </a:r>
                      <a:r>
                        <a:rPr lang="es-ES_tradnl" b="0" dirty="0">
                          <a:highlight>
                            <a:srgbClr val="FF0000"/>
                          </a:highlight>
                        </a:rPr>
                        <a:t>1</a:t>
                      </a:r>
                      <a:r>
                        <a:rPr lang="es-ES_tradnl" b="0" dirty="0"/>
                        <a:t>52</a:t>
                      </a:r>
                    </a:p>
                  </a:txBody>
                  <a:tcPr anchor="ctr"/>
                </a:tc>
                <a:extLst>
                  <a:ext uri="{0D108BD9-81ED-4DB2-BD59-A6C34878D82A}">
                    <a16:rowId xmlns:a16="http://schemas.microsoft.com/office/drawing/2014/main" val="3103656417"/>
                  </a:ext>
                </a:extLst>
              </a:tr>
              <a:tr h="657482">
                <a:tc>
                  <a:txBody>
                    <a:bodyPr/>
                    <a:lstStyle/>
                    <a:p>
                      <a:pPr algn="ctr"/>
                      <a:r>
                        <a:rPr lang="es-ES_tradnl" b="0" dirty="0"/>
                        <a:t>24752411</a:t>
                      </a:r>
                      <a:endParaRPr lang="es-ES_tradnl" dirty="0"/>
                    </a:p>
                  </a:txBody>
                  <a:tcPr anchor="ctr"/>
                </a:tc>
                <a:extLst>
                  <a:ext uri="{0D108BD9-81ED-4DB2-BD59-A6C34878D82A}">
                    <a16:rowId xmlns:a16="http://schemas.microsoft.com/office/drawing/2014/main" val="2621612403"/>
                  </a:ext>
                </a:extLst>
              </a:tr>
              <a:tr h="657482">
                <a:tc>
                  <a:txBody>
                    <a:bodyPr/>
                    <a:lstStyle/>
                    <a:p>
                      <a:pPr algn="ctr"/>
                      <a:r>
                        <a:rPr lang="es-ES_tradnl" dirty="0"/>
                        <a:t>32</a:t>
                      </a:r>
                      <a:r>
                        <a:rPr lang="es-ES_tradnl" dirty="0">
                          <a:highlight>
                            <a:srgbClr val="FF0000"/>
                          </a:highlight>
                        </a:rPr>
                        <a:t>2</a:t>
                      </a:r>
                      <a:r>
                        <a:rPr lang="es-ES_tradnl" dirty="0"/>
                        <a:t>43124</a:t>
                      </a:r>
                    </a:p>
                  </a:txBody>
                  <a:tcPr anchor="ctr"/>
                </a:tc>
                <a:extLst>
                  <a:ext uri="{0D108BD9-81ED-4DB2-BD59-A6C34878D82A}">
                    <a16:rowId xmlns:a16="http://schemas.microsoft.com/office/drawing/2014/main" val="2482029095"/>
                  </a:ext>
                </a:extLst>
              </a:tr>
              <a:tr h="643312">
                <a:tc>
                  <a:txBody>
                    <a:bodyPr/>
                    <a:lstStyle/>
                    <a:p>
                      <a:pPr algn="ctr"/>
                      <a:r>
                        <a:rPr lang="es-ES_tradnl" dirty="0"/>
                        <a:t>2441521</a:t>
                      </a:r>
                      <a:r>
                        <a:rPr lang="es-ES_tradnl" dirty="0">
                          <a:highlight>
                            <a:srgbClr val="FF0000"/>
                          </a:highlight>
                        </a:rPr>
                        <a:t>7</a:t>
                      </a:r>
                    </a:p>
                  </a:txBody>
                  <a:tcPr anchor="ctr"/>
                </a:tc>
                <a:extLst>
                  <a:ext uri="{0D108BD9-81ED-4DB2-BD59-A6C34878D82A}">
                    <a16:rowId xmlns:a16="http://schemas.microsoft.com/office/drawing/2014/main" val="4250716750"/>
                  </a:ext>
                </a:extLst>
              </a:tr>
            </a:tbl>
          </a:graphicData>
        </a:graphic>
      </p:graphicFrame>
      <p:cxnSp>
        <p:nvCxnSpPr>
          <p:cNvPr id="14" name="Straight Arrow Connector 13">
            <a:extLst>
              <a:ext uri="{FF2B5EF4-FFF2-40B4-BE49-F238E27FC236}">
                <a16:creationId xmlns:a16="http://schemas.microsoft.com/office/drawing/2014/main" id="{8D07EE3A-29B7-562F-FF31-326306006D57}"/>
              </a:ext>
            </a:extLst>
          </p:cNvPr>
          <p:cNvCxnSpPr/>
          <p:nvPr/>
        </p:nvCxnSpPr>
        <p:spPr>
          <a:xfrm>
            <a:off x="2156059" y="2723949"/>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9E6F01F7-3BA9-B000-99A8-3A3371D54C8E}"/>
              </a:ext>
            </a:extLst>
          </p:cNvPr>
          <p:cNvCxnSpPr/>
          <p:nvPr/>
        </p:nvCxnSpPr>
        <p:spPr>
          <a:xfrm>
            <a:off x="2177188" y="4079507"/>
            <a:ext cx="1405288"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BBA647F-670E-5292-70B3-AB5FCD918F44}"/>
              </a:ext>
            </a:extLst>
          </p:cNvPr>
          <p:cNvCxnSpPr>
            <a:cxnSpLocks/>
          </p:cNvCxnSpPr>
          <p:nvPr/>
        </p:nvCxnSpPr>
        <p:spPr>
          <a:xfrm flipV="1">
            <a:off x="2148945" y="4079507"/>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CBDCEA6-B027-D4C7-896D-A6920F2B178A}"/>
              </a:ext>
            </a:extLst>
          </p:cNvPr>
          <p:cNvCxnSpPr>
            <a:cxnSpLocks/>
          </p:cNvCxnSpPr>
          <p:nvPr/>
        </p:nvCxnSpPr>
        <p:spPr>
          <a:xfrm flipV="1">
            <a:off x="2177188" y="2723948"/>
            <a:ext cx="1427834" cy="70505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823C1764-B48E-A563-0C88-9793CEA853A8}"/>
              </a:ext>
            </a:extLst>
          </p:cNvPr>
          <p:cNvCxnSpPr>
            <a:cxnSpLocks/>
          </p:cNvCxnSpPr>
          <p:nvPr/>
        </p:nvCxnSpPr>
        <p:spPr>
          <a:xfrm>
            <a:off x="5091683" y="2833791"/>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7A4C58A-1371-81A0-AD32-9AE17F3FCA3F}"/>
              </a:ext>
            </a:extLst>
          </p:cNvPr>
          <p:cNvCxnSpPr>
            <a:cxnSpLocks/>
          </p:cNvCxnSpPr>
          <p:nvPr/>
        </p:nvCxnSpPr>
        <p:spPr>
          <a:xfrm flipV="1">
            <a:off x="5091683" y="2825065"/>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A9BBF217-CC48-BF0E-46D3-E8C6D2397AA4}"/>
              </a:ext>
            </a:extLst>
          </p:cNvPr>
          <p:cNvSpPr/>
          <p:nvPr/>
        </p:nvSpPr>
        <p:spPr>
          <a:xfrm>
            <a:off x="5643048" y="2950046"/>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28" name="Straight Arrow Connector 27">
            <a:extLst>
              <a:ext uri="{FF2B5EF4-FFF2-40B4-BE49-F238E27FC236}">
                <a16:creationId xmlns:a16="http://schemas.microsoft.com/office/drawing/2014/main" id="{E5300040-0DB1-6E51-4698-4E8933811DD0}"/>
              </a:ext>
            </a:extLst>
          </p:cNvPr>
          <p:cNvCxnSpPr>
            <a:cxnSpLocks/>
          </p:cNvCxnSpPr>
          <p:nvPr/>
        </p:nvCxnSpPr>
        <p:spPr>
          <a:xfrm>
            <a:off x="5091683" y="4103838"/>
            <a:ext cx="1472746" cy="6126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ED8E54FA-F361-4A27-1150-78046D67B42F}"/>
              </a:ext>
            </a:extLst>
          </p:cNvPr>
          <p:cNvCxnSpPr>
            <a:cxnSpLocks/>
          </p:cNvCxnSpPr>
          <p:nvPr/>
        </p:nvCxnSpPr>
        <p:spPr>
          <a:xfrm flipV="1">
            <a:off x="5091683" y="4095112"/>
            <a:ext cx="1472746" cy="62138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2D4BA4BC-5409-A9C6-529F-B1D7F864C663}"/>
              </a:ext>
            </a:extLst>
          </p:cNvPr>
          <p:cNvSpPr/>
          <p:nvPr/>
        </p:nvSpPr>
        <p:spPr>
          <a:xfrm>
            <a:off x="5643048" y="4220093"/>
            <a:ext cx="370015" cy="3714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cxnSp>
        <p:nvCxnSpPr>
          <p:cNvPr id="31" name="Straight Arrow Connector 30">
            <a:extLst>
              <a:ext uri="{FF2B5EF4-FFF2-40B4-BE49-F238E27FC236}">
                <a16:creationId xmlns:a16="http://schemas.microsoft.com/office/drawing/2014/main" id="{FE6FE988-2E73-EC0D-9DDA-042D72B5E5CB}"/>
              </a:ext>
            </a:extLst>
          </p:cNvPr>
          <p:cNvCxnSpPr>
            <a:cxnSpLocks/>
          </p:cNvCxnSpPr>
          <p:nvPr/>
        </p:nvCxnSpPr>
        <p:spPr>
          <a:xfrm>
            <a:off x="8147434" y="2825065"/>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4DBA4FC-3FDA-BEE6-BBE9-F8D9652255E5}"/>
              </a:ext>
            </a:extLst>
          </p:cNvPr>
          <p:cNvCxnSpPr>
            <a:cxnSpLocks/>
          </p:cNvCxnSpPr>
          <p:nvPr/>
        </p:nvCxnSpPr>
        <p:spPr>
          <a:xfrm>
            <a:off x="8147434" y="3446450"/>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CF557F9-7CD7-8D44-29FA-A74C0BA904BC}"/>
              </a:ext>
            </a:extLst>
          </p:cNvPr>
          <p:cNvCxnSpPr>
            <a:cxnSpLocks/>
          </p:cNvCxnSpPr>
          <p:nvPr/>
        </p:nvCxnSpPr>
        <p:spPr>
          <a:xfrm>
            <a:off x="8149664" y="410383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43B69155-4F9A-A77B-57AF-0A83C7C49FCC}"/>
              </a:ext>
            </a:extLst>
          </p:cNvPr>
          <p:cNvCxnSpPr>
            <a:cxnSpLocks/>
          </p:cNvCxnSpPr>
          <p:nvPr/>
        </p:nvCxnSpPr>
        <p:spPr>
          <a:xfrm>
            <a:off x="8147434" y="4784558"/>
            <a:ext cx="1400828" cy="1652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1FF4A23-7283-CA72-02AA-180D283CE354}"/>
              </a:ext>
            </a:extLst>
          </p:cNvPr>
          <p:cNvCxnSpPr/>
          <p:nvPr/>
        </p:nvCxnSpPr>
        <p:spPr>
          <a:xfrm>
            <a:off x="4263992" y="2723948"/>
            <a:ext cx="0" cy="847025"/>
          </a:xfrm>
          <a:prstGeom prst="line">
            <a:avLst/>
          </a:prstGeom>
          <a:ln w="38100"/>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05E2BE1D-83A1-F9E9-968F-2284D88780A2}"/>
              </a:ext>
            </a:extLst>
          </p:cNvPr>
          <p:cNvCxnSpPr/>
          <p:nvPr/>
        </p:nvCxnSpPr>
        <p:spPr>
          <a:xfrm>
            <a:off x="4483769" y="4008519"/>
            <a:ext cx="0" cy="847025"/>
          </a:xfrm>
          <a:prstGeom prst="line">
            <a:avLst/>
          </a:prstGeom>
          <a:ln w="38100"/>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AE152461-7D2F-1BA6-826B-F47784782748}"/>
              </a:ext>
            </a:extLst>
          </p:cNvPr>
          <p:cNvSpPr txBox="1"/>
          <p:nvPr/>
        </p:nvSpPr>
        <p:spPr>
          <a:xfrm>
            <a:off x="811236" y="5136751"/>
            <a:ext cx="1157368" cy="646331"/>
          </a:xfrm>
          <a:prstGeom prst="rect">
            <a:avLst/>
          </a:prstGeom>
          <a:noFill/>
        </p:spPr>
        <p:txBody>
          <a:bodyPr wrap="none" rtlCol="0">
            <a:spAutoFit/>
          </a:bodyPr>
          <a:lstStyle/>
          <a:p>
            <a:r>
              <a:rPr lang="es-ES_tradnl" dirty="0"/>
              <a:t>Población</a:t>
            </a:r>
          </a:p>
          <a:p>
            <a:pPr algn="ctr"/>
            <a:r>
              <a:rPr lang="es-ES_tradnl" dirty="0"/>
              <a:t>inicial</a:t>
            </a:r>
          </a:p>
        </p:txBody>
      </p:sp>
      <p:sp>
        <p:nvSpPr>
          <p:cNvPr id="40" name="TextBox 39">
            <a:extLst>
              <a:ext uri="{FF2B5EF4-FFF2-40B4-BE49-F238E27FC236}">
                <a16:creationId xmlns:a16="http://schemas.microsoft.com/office/drawing/2014/main" id="{C89C7F11-DC70-17CC-B918-3310023F70B7}"/>
              </a:ext>
            </a:extLst>
          </p:cNvPr>
          <p:cNvSpPr txBox="1"/>
          <p:nvPr/>
        </p:nvSpPr>
        <p:spPr>
          <a:xfrm>
            <a:off x="3814945" y="5179271"/>
            <a:ext cx="1109599" cy="369332"/>
          </a:xfrm>
          <a:prstGeom prst="rect">
            <a:avLst/>
          </a:prstGeom>
          <a:noFill/>
        </p:spPr>
        <p:txBody>
          <a:bodyPr wrap="none" rtlCol="0">
            <a:spAutoFit/>
          </a:bodyPr>
          <a:lstStyle/>
          <a:p>
            <a:r>
              <a:rPr lang="es-ES_tradnl" dirty="0"/>
              <a:t>Selección</a:t>
            </a:r>
          </a:p>
        </p:txBody>
      </p:sp>
      <p:sp>
        <p:nvSpPr>
          <p:cNvPr id="41" name="TextBox 40">
            <a:extLst>
              <a:ext uri="{FF2B5EF4-FFF2-40B4-BE49-F238E27FC236}">
                <a16:creationId xmlns:a16="http://schemas.microsoft.com/office/drawing/2014/main" id="{4BE27756-39BD-CEB4-AE75-76A422875556}"/>
              </a:ext>
            </a:extLst>
          </p:cNvPr>
          <p:cNvSpPr txBox="1"/>
          <p:nvPr/>
        </p:nvSpPr>
        <p:spPr>
          <a:xfrm>
            <a:off x="6570446" y="5193348"/>
            <a:ext cx="1558247" cy="369332"/>
          </a:xfrm>
          <a:prstGeom prst="rect">
            <a:avLst/>
          </a:prstGeom>
          <a:noFill/>
        </p:spPr>
        <p:txBody>
          <a:bodyPr wrap="none" rtlCol="0">
            <a:spAutoFit/>
          </a:bodyPr>
          <a:lstStyle/>
          <a:p>
            <a:r>
              <a:rPr lang="es-ES_tradnl" dirty="0"/>
              <a:t>Reproducción</a:t>
            </a:r>
          </a:p>
        </p:txBody>
      </p:sp>
      <p:sp>
        <p:nvSpPr>
          <p:cNvPr id="42" name="TextBox 41">
            <a:extLst>
              <a:ext uri="{FF2B5EF4-FFF2-40B4-BE49-F238E27FC236}">
                <a16:creationId xmlns:a16="http://schemas.microsoft.com/office/drawing/2014/main" id="{32D8E859-F41B-811C-2CD3-E077ADCE9D59}"/>
              </a:ext>
            </a:extLst>
          </p:cNvPr>
          <p:cNvSpPr txBox="1"/>
          <p:nvPr/>
        </p:nvSpPr>
        <p:spPr>
          <a:xfrm>
            <a:off x="9731422" y="5179271"/>
            <a:ext cx="1138453" cy="369332"/>
          </a:xfrm>
          <a:prstGeom prst="rect">
            <a:avLst/>
          </a:prstGeom>
          <a:noFill/>
        </p:spPr>
        <p:txBody>
          <a:bodyPr wrap="none" rtlCol="0">
            <a:spAutoFit/>
          </a:bodyPr>
          <a:lstStyle/>
          <a:p>
            <a:r>
              <a:rPr lang="es-ES_tradnl" dirty="0"/>
              <a:t>Mutación</a:t>
            </a:r>
          </a:p>
        </p:txBody>
      </p:sp>
      <p:sp>
        <p:nvSpPr>
          <p:cNvPr id="43" name="TextBox 42">
            <a:extLst>
              <a:ext uri="{FF2B5EF4-FFF2-40B4-BE49-F238E27FC236}">
                <a16:creationId xmlns:a16="http://schemas.microsoft.com/office/drawing/2014/main" id="{796BADAB-FCA0-4B9E-DF1C-CA4DBA5062C3}"/>
              </a:ext>
            </a:extLst>
          </p:cNvPr>
          <p:cNvSpPr txBox="1"/>
          <p:nvPr/>
        </p:nvSpPr>
        <p:spPr>
          <a:xfrm>
            <a:off x="2251776" y="2446444"/>
            <a:ext cx="609462" cy="369332"/>
          </a:xfrm>
          <a:prstGeom prst="rect">
            <a:avLst/>
          </a:prstGeom>
          <a:noFill/>
        </p:spPr>
        <p:txBody>
          <a:bodyPr wrap="none" rtlCol="0">
            <a:spAutoFit/>
          </a:bodyPr>
          <a:lstStyle/>
          <a:p>
            <a:r>
              <a:rPr lang="es-ES_tradnl" dirty="0"/>
              <a:t>29%</a:t>
            </a:r>
          </a:p>
        </p:txBody>
      </p:sp>
      <p:sp>
        <p:nvSpPr>
          <p:cNvPr id="44" name="TextBox 43">
            <a:extLst>
              <a:ext uri="{FF2B5EF4-FFF2-40B4-BE49-F238E27FC236}">
                <a16:creationId xmlns:a16="http://schemas.microsoft.com/office/drawing/2014/main" id="{42B566D5-089A-85D3-A5BE-28ED864C87A1}"/>
              </a:ext>
            </a:extLst>
          </p:cNvPr>
          <p:cNvSpPr txBox="1"/>
          <p:nvPr/>
        </p:nvSpPr>
        <p:spPr>
          <a:xfrm>
            <a:off x="2224169" y="3321468"/>
            <a:ext cx="609462" cy="369332"/>
          </a:xfrm>
          <a:prstGeom prst="rect">
            <a:avLst/>
          </a:prstGeom>
          <a:noFill/>
        </p:spPr>
        <p:txBody>
          <a:bodyPr wrap="none" rtlCol="0">
            <a:spAutoFit/>
          </a:bodyPr>
          <a:lstStyle/>
          <a:p>
            <a:r>
              <a:rPr lang="es-ES_tradnl" dirty="0"/>
              <a:t>31%</a:t>
            </a:r>
          </a:p>
        </p:txBody>
      </p:sp>
      <p:sp>
        <p:nvSpPr>
          <p:cNvPr id="45" name="TextBox 44">
            <a:extLst>
              <a:ext uri="{FF2B5EF4-FFF2-40B4-BE49-F238E27FC236}">
                <a16:creationId xmlns:a16="http://schemas.microsoft.com/office/drawing/2014/main" id="{E47B114B-97C4-C68F-DE9A-36F4E408CED0}"/>
              </a:ext>
            </a:extLst>
          </p:cNvPr>
          <p:cNvSpPr txBox="1"/>
          <p:nvPr/>
        </p:nvSpPr>
        <p:spPr>
          <a:xfrm>
            <a:off x="2214776" y="3751034"/>
            <a:ext cx="609462" cy="369332"/>
          </a:xfrm>
          <a:prstGeom prst="rect">
            <a:avLst/>
          </a:prstGeom>
          <a:noFill/>
        </p:spPr>
        <p:txBody>
          <a:bodyPr wrap="none" rtlCol="0">
            <a:spAutoFit/>
          </a:bodyPr>
          <a:lstStyle/>
          <a:p>
            <a:r>
              <a:rPr lang="es-ES_tradnl" dirty="0"/>
              <a:t>20%</a:t>
            </a:r>
          </a:p>
        </p:txBody>
      </p:sp>
      <p:sp>
        <p:nvSpPr>
          <p:cNvPr id="46" name="TextBox 45">
            <a:extLst>
              <a:ext uri="{FF2B5EF4-FFF2-40B4-BE49-F238E27FC236}">
                <a16:creationId xmlns:a16="http://schemas.microsoft.com/office/drawing/2014/main" id="{456C5F3E-AD88-F547-3F6A-61E3AE21E109}"/>
              </a:ext>
            </a:extLst>
          </p:cNvPr>
          <p:cNvSpPr txBox="1"/>
          <p:nvPr/>
        </p:nvSpPr>
        <p:spPr>
          <a:xfrm>
            <a:off x="2143248" y="4731308"/>
            <a:ext cx="609462" cy="369332"/>
          </a:xfrm>
          <a:prstGeom prst="rect">
            <a:avLst/>
          </a:prstGeom>
          <a:noFill/>
        </p:spPr>
        <p:txBody>
          <a:bodyPr wrap="none" rtlCol="0">
            <a:spAutoFit/>
          </a:bodyPr>
          <a:lstStyle/>
          <a:p>
            <a:r>
              <a:rPr lang="es-ES_tradnl" dirty="0"/>
              <a:t>11%</a:t>
            </a:r>
          </a:p>
        </p:txBody>
      </p:sp>
      <p:sp>
        <p:nvSpPr>
          <p:cNvPr id="47" name="TextBox 46">
            <a:extLst>
              <a:ext uri="{FF2B5EF4-FFF2-40B4-BE49-F238E27FC236}">
                <a16:creationId xmlns:a16="http://schemas.microsoft.com/office/drawing/2014/main" id="{7CF84D77-574D-F91C-8DD2-BD2CE070D90E}"/>
              </a:ext>
            </a:extLst>
          </p:cNvPr>
          <p:cNvSpPr txBox="1"/>
          <p:nvPr/>
        </p:nvSpPr>
        <p:spPr>
          <a:xfrm>
            <a:off x="2177188" y="5161397"/>
            <a:ext cx="1292341" cy="646331"/>
          </a:xfrm>
          <a:prstGeom prst="rect">
            <a:avLst/>
          </a:prstGeom>
          <a:noFill/>
        </p:spPr>
        <p:txBody>
          <a:bodyPr wrap="none" rtlCol="0">
            <a:spAutoFit/>
          </a:bodyPr>
          <a:lstStyle/>
          <a:p>
            <a:r>
              <a:rPr lang="es-ES_tradnl" dirty="0"/>
              <a:t>Función de</a:t>
            </a:r>
          </a:p>
          <a:p>
            <a:pPr algn="ctr"/>
            <a:r>
              <a:rPr lang="es-ES_tradnl" dirty="0"/>
              <a:t>idoneidad</a:t>
            </a:r>
          </a:p>
        </p:txBody>
      </p:sp>
    </p:spTree>
    <p:extLst>
      <p:ext uri="{BB962C8B-B14F-4D97-AF65-F5344CB8AC3E}">
        <p14:creationId xmlns:p14="http://schemas.microsoft.com/office/powerpoint/2010/main" val="39167735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genéticos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6254017" cy="3969785"/>
          </a:xfrm>
        </p:spPr>
        <p:txBody>
          <a:bodyPr>
            <a:normAutofit fontScale="92500"/>
          </a:bodyPr>
          <a:lstStyle/>
          <a:p>
            <a:pPr marL="0" indent="0">
              <a:buNone/>
            </a:pPr>
            <a:r>
              <a:rPr lang="es-ES" sz="2400" dirty="0"/>
              <a:t>Como en la búsqueda </a:t>
            </a:r>
            <a:r>
              <a:rPr lang="es-ES" sz="2400" dirty="0" err="1"/>
              <a:t>beam</a:t>
            </a:r>
            <a:r>
              <a:rPr lang="es-ES" sz="2400" dirty="0"/>
              <a:t> local estocástica, los algoritmos genéticos combinan una tendencia ascendente con exploración aleatoria y cambian la información entre los hilos paralelos de búsqueda. </a:t>
            </a:r>
          </a:p>
          <a:p>
            <a:pPr marL="0" indent="0">
              <a:buNone/>
            </a:pPr>
            <a:r>
              <a:rPr lang="es-ES" sz="2400" dirty="0"/>
              <a:t>La ventaja del algoritmo genético viene de la operación de cruce para combinar bloques grandes de letras que han evolucionado independientemente para así realizar funciones útiles, de modo que se aumente el nivel de granularidad en el que funciona la búsqueda. </a:t>
            </a:r>
          </a:p>
        </p:txBody>
      </p:sp>
      <p:pic>
        <p:nvPicPr>
          <p:cNvPr id="7" name="Picture 6" descr="A screen shot of a computer program&#10;&#10;Description automatically generated">
            <a:extLst>
              <a:ext uri="{FF2B5EF4-FFF2-40B4-BE49-F238E27FC236}">
                <a16:creationId xmlns:a16="http://schemas.microsoft.com/office/drawing/2014/main" id="{4BD8D0EC-F7F8-1C1A-3FD5-7273072B02F2}"/>
              </a:ext>
            </a:extLst>
          </p:cNvPr>
          <p:cNvPicPr>
            <a:picLocks noChangeAspect="1"/>
          </p:cNvPicPr>
          <p:nvPr/>
        </p:nvPicPr>
        <p:blipFill rotWithShape="1">
          <a:blip r:embed="rId3"/>
          <a:srcRect l="9485" t="8623" r="9073" b="8392"/>
          <a:stretch/>
        </p:blipFill>
        <p:spPr>
          <a:xfrm>
            <a:off x="7054117" y="922096"/>
            <a:ext cx="4437247" cy="5216893"/>
          </a:xfrm>
          <a:prstGeom prst="rect">
            <a:avLst/>
          </a:prstGeom>
        </p:spPr>
      </p:pic>
    </p:spTree>
    <p:extLst>
      <p:ext uri="{BB962C8B-B14F-4D97-AF65-F5344CB8AC3E}">
        <p14:creationId xmlns:p14="http://schemas.microsoft.com/office/powerpoint/2010/main" val="26557341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Búsqueda en espacios continuos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76560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5589632" cy="3969785"/>
          </a:xfrm>
        </p:spPr>
        <p:txBody>
          <a:bodyPr>
            <a:normAutofit/>
          </a:bodyPr>
          <a:lstStyle/>
          <a:p>
            <a:pPr marL="0" indent="0">
              <a:buNone/>
            </a:pPr>
            <a:r>
              <a:rPr lang="es-ES" sz="2400" dirty="0"/>
              <a:t>Los algoritmos que vimos hasta ahora no se pueden aplicar en casos de espacio continuos ya que los sucesores que nos presentan son infinitos. </a:t>
            </a:r>
          </a:p>
          <a:p>
            <a:pPr marL="0" indent="0">
              <a:buNone/>
            </a:pPr>
            <a:r>
              <a:rPr lang="es-ES" sz="2400" dirty="0"/>
              <a:t>La literatura de espacio de búsqueda continuas es enorme y es tan vieja como la época de Newton y </a:t>
            </a:r>
            <a:r>
              <a:rPr lang="es-ES" sz="2400" dirty="0" err="1"/>
              <a:t>Liebniz</a:t>
            </a:r>
            <a:r>
              <a:rPr lang="es-ES" sz="2400" dirty="0"/>
              <a:t> (siglo XVII). </a:t>
            </a:r>
          </a:p>
        </p:txBody>
      </p:sp>
      <p:pic>
        <p:nvPicPr>
          <p:cNvPr id="7" name="Picture 6" descr="A painting of a person with long hair&#10;&#10;AI-generated content may be incorrect.">
            <a:extLst>
              <a:ext uri="{FF2B5EF4-FFF2-40B4-BE49-F238E27FC236}">
                <a16:creationId xmlns:a16="http://schemas.microsoft.com/office/drawing/2014/main" id="{C3E8EE87-B031-423D-436F-62FE201BC4F0}"/>
              </a:ext>
            </a:extLst>
          </p:cNvPr>
          <p:cNvPicPr>
            <a:picLocks noChangeAspect="1"/>
          </p:cNvPicPr>
          <p:nvPr/>
        </p:nvPicPr>
        <p:blipFill>
          <a:blip r:embed="rId3"/>
          <a:stretch>
            <a:fillRect/>
          </a:stretch>
        </p:blipFill>
        <p:spPr>
          <a:xfrm>
            <a:off x="6650770" y="1967732"/>
            <a:ext cx="2109928" cy="2922535"/>
          </a:xfrm>
          <a:prstGeom prst="rect">
            <a:avLst/>
          </a:prstGeom>
        </p:spPr>
      </p:pic>
      <p:pic>
        <p:nvPicPr>
          <p:cNvPr id="9" name="Picture 8" descr="A painting of a person with long curly hair&#10;&#10;AI-generated content may be incorrect.">
            <a:extLst>
              <a:ext uri="{FF2B5EF4-FFF2-40B4-BE49-F238E27FC236}">
                <a16:creationId xmlns:a16="http://schemas.microsoft.com/office/drawing/2014/main" id="{19507933-8844-01EF-C22F-40EB876A9DF5}"/>
              </a:ext>
            </a:extLst>
          </p:cNvPr>
          <p:cNvPicPr>
            <a:picLocks noChangeAspect="1"/>
          </p:cNvPicPr>
          <p:nvPr/>
        </p:nvPicPr>
        <p:blipFill>
          <a:blip r:embed="rId4"/>
          <a:stretch>
            <a:fillRect/>
          </a:stretch>
        </p:blipFill>
        <p:spPr>
          <a:xfrm>
            <a:off x="9121200" y="3003398"/>
            <a:ext cx="2109928" cy="2922535"/>
          </a:xfrm>
          <a:prstGeom prst="rect">
            <a:avLst/>
          </a:prstGeom>
        </p:spPr>
      </p:pic>
    </p:spTree>
    <p:extLst>
      <p:ext uri="{BB962C8B-B14F-4D97-AF65-F5344CB8AC3E}">
        <p14:creationId xmlns:p14="http://schemas.microsoft.com/office/powerpoint/2010/main" val="1888730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7094066" cy="3969785"/>
          </a:xfrm>
        </p:spPr>
        <p:txBody>
          <a:bodyPr>
            <a:normAutofit/>
          </a:bodyPr>
          <a:lstStyle/>
          <a:p>
            <a:pPr marL="0" indent="0">
              <a:buNone/>
            </a:pPr>
            <a:r>
              <a:rPr lang="es-ES" dirty="0"/>
              <a:t>Los algoritmos de búsqueda que vimos la clase anterior se diseñan para explorar sistemáticamente espacios de búsqueda. Esta forma sistemática se alcanza manteniendo uno o más caminos en memoria y registrando qué alternativas se han explorado en cada punto a lo largo del camino y cuáles no. </a:t>
            </a:r>
          </a:p>
          <a:p>
            <a:pPr marL="0" indent="0">
              <a:buNone/>
            </a:pPr>
            <a:r>
              <a:rPr lang="es-ES" dirty="0"/>
              <a:t>Cuando se encuentra un objetivo, </a:t>
            </a:r>
            <a:r>
              <a:rPr lang="es-ES" b="1" dirty="0">
                <a:solidFill>
                  <a:schemeClr val="accent6">
                    <a:lumMod val="60000"/>
                    <a:lumOff val="40000"/>
                  </a:schemeClr>
                </a:solidFill>
              </a:rPr>
              <a:t>el camino</a:t>
            </a:r>
            <a:r>
              <a:rPr lang="es-ES" dirty="0">
                <a:solidFill>
                  <a:schemeClr val="accent6">
                    <a:lumMod val="60000"/>
                    <a:lumOff val="40000"/>
                  </a:schemeClr>
                </a:solidFill>
              </a:rPr>
              <a:t> </a:t>
            </a:r>
            <a:r>
              <a:rPr lang="es-ES" dirty="0"/>
              <a:t>a ese objetivo también constituye una </a:t>
            </a:r>
            <a:r>
              <a:rPr lang="es-ES" b="1" dirty="0">
                <a:solidFill>
                  <a:schemeClr val="accent6">
                    <a:lumMod val="60000"/>
                    <a:lumOff val="40000"/>
                  </a:schemeClr>
                </a:solidFill>
              </a:rPr>
              <a:t>solución</a:t>
            </a:r>
            <a:r>
              <a:rPr lang="es-ES" dirty="0"/>
              <a:t> al problema.</a:t>
            </a:r>
          </a:p>
          <a:p>
            <a:pPr marL="0" indent="0">
              <a:buNone/>
            </a:pPr>
            <a:r>
              <a:rPr lang="es-ES" dirty="0"/>
              <a:t>Pero hay problemas en donde </a:t>
            </a:r>
            <a:r>
              <a:rPr lang="es-ES" b="1" dirty="0">
                <a:solidFill>
                  <a:srgbClr val="FF0000"/>
                </a:solidFill>
              </a:rPr>
              <a:t>no</a:t>
            </a:r>
            <a:r>
              <a:rPr lang="es-ES" dirty="0"/>
              <a:t> nos importa el camino, sino que importa la configuración final. Por ejemplo, un algoritmo que resuelva Sudokus.</a:t>
            </a:r>
          </a:p>
        </p:txBody>
      </p:sp>
      <p:pic>
        <p:nvPicPr>
          <p:cNvPr id="8" name="Picture 7" descr="A red sunset over a desert&#10;&#10;AI-generated content may be incorrect.">
            <a:extLst>
              <a:ext uri="{FF2B5EF4-FFF2-40B4-BE49-F238E27FC236}">
                <a16:creationId xmlns:a16="http://schemas.microsoft.com/office/drawing/2014/main" id="{3F524D58-69DA-2785-012E-6F4B1ED83494}"/>
              </a:ext>
            </a:extLst>
          </p:cNvPr>
          <p:cNvPicPr>
            <a:picLocks noChangeAspect="1"/>
          </p:cNvPicPr>
          <p:nvPr/>
        </p:nvPicPr>
        <p:blipFill>
          <a:blip r:embed="rId3"/>
          <a:stretch>
            <a:fillRect/>
          </a:stretch>
        </p:blipFill>
        <p:spPr>
          <a:xfrm>
            <a:off x="7911990" y="1857104"/>
            <a:ext cx="3144377" cy="4174431"/>
          </a:xfrm>
          <a:prstGeom prst="rect">
            <a:avLst/>
          </a:prstGeom>
        </p:spPr>
      </p:pic>
    </p:spTree>
    <p:extLst>
      <p:ext uri="{BB962C8B-B14F-4D97-AF65-F5344CB8AC3E}">
        <p14:creationId xmlns:p14="http://schemas.microsoft.com/office/powerpoint/2010/main" val="20295321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fontScale="92500"/>
          </a:bodyPr>
          <a:lstStyle/>
          <a:p>
            <a:pPr marL="0" indent="0">
              <a:buNone/>
            </a:pPr>
            <a:r>
              <a:rPr lang="es-ES" sz="2400" dirty="0"/>
              <a:t>Pensemos un ejemplo, se quiere colocar dos aeropuertos nuevos en Argentina, de tal forma que la distancia al cuadrado de cada gran ciudad de Argentina (Buenos Aires, La Plata, Córdoba y Rosario) con respecto a los aeropuertos sea mínima.</a:t>
            </a:r>
          </a:p>
          <a:p>
            <a:pPr marL="0" indent="0">
              <a:buNone/>
            </a:pPr>
            <a:r>
              <a:rPr lang="es-ES" sz="2400" dirty="0"/>
              <a:t>Entonces el espacio de estado está definido por 4 coordenadas: (x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correspondiente a la ubicación de los aeropuertos. </a:t>
            </a:r>
          </a:p>
          <a:p>
            <a:pPr marL="0" indent="0">
              <a:buNone/>
            </a:pPr>
            <a:r>
              <a:rPr lang="es-ES" sz="2400" dirty="0"/>
              <a:t>Es un espacio cuatro-dimensional o que los estados están definidos por 4 variables. Moverse sobre este espacio se corresponde a moverse a movimientos de los aeropuertos.</a:t>
            </a:r>
          </a:p>
          <a:p>
            <a:pPr marL="0" indent="0">
              <a:buNone/>
            </a:pPr>
            <a:r>
              <a:rPr lang="es-ES" sz="2400" dirty="0"/>
              <a:t>La función objetivo f(x</a:t>
            </a:r>
            <a:r>
              <a:rPr lang="es-ES" sz="2400" baseline="-25000" dirty="0"/>
              <a:t>1</a:t>
            </a:r>
            <a:r>
              <a:rPr lang="es-ES" sz="2400" dirty="0"/>
              <a:t>, y</a:t>
            </a:r>
            <a:r>
              <a:rPr lang="es-ES" sz="2400" baseline="-25000" dirty="0"/>
              <a:t>1</a:t>
            </a:r>
            <a:r>
              <a:rPr lang="es-ES" sz="2400" dirty="0"/>
              <a:t>, x</a:t>
            </a:r>
            <a:r>
              <a:rPr lang="es-ES" sz="2400" baseline="-25000" dirty="0"/>
              <a:t>2</a:t>
            </a:r>
            <a:r>
              <a:rPr lang="es-ES" sz="2400" dirty="0"/>
              <a:t>, y</a:t>
            </a:r>
            <a:r>
              <a:rPr lang="es-ES" sz="2400" baseline="-25000" dirty="0"/>
              <a:t>2</a:t>
            </a:r>
            <a:r>
              <a:rPr lang="es-ES" sz="2400" dirty="0"/>
              <a:t>) es relativamente fácil de calcularla usando la suma de la distancia euclidiana con cada ciudad.</a:t>
            </a:r>
          </a:p>
        </p:txBody>
      </p:sp>
    </p:spTree>
    <p:extLst>
      <p:ext uri="{BB962C8B-B14F-4D97-AF65-F5344CB8AC3E}">
        <p14:creationId xmlns:p14="http://schemas.microsoft.com/office/powerpoint/2010/main" val="34487039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E4E6A6-9C8D-7597-275F-2859427C15D5}"/>
            </a:ext>
          </a:extLst>
        </p:cNvPr>
        <p:cNvGrpSpPr/>
        <p:nvPr/>
      </p:nvGrpSpPr>
      <p:grpSpPr>
        <a:xfrm>
          <a:off x="0" y="0"/>
          <a:ext cx="0" cy="0"/>
          <a:chOff x="0" y="0"/>
          <a:chExt cx="0" cy="0"/>
        </a:xfrm>
      </p:grpSpPr>
      <p:sp>
        <p:nvSpPr>
          <p:cNvPr id="19" name="Freeform 18">
            <a:extLst>
              <a:ext uri="{FF2B5EF4-FFF2-40B4-BE49-F238E27FC236}">
                <a16:creationId xmlns:a16="http://schemas.microsoft.com/office/drawing/2014/main" id="{300D3F93-7E22-1AC2-B83D-DF3EBE78F08D}"/>
              </a:ext>
            </a:extLst>
          </p:cNvPr>
          <p:cNvSpPr/>
          <p:nvPr/>
        </p:nvSpPr>
        <p:spPr>
          <a:xfrm>
            <a:off x="663191" y="1617386"/>
            <a:ext cx="11058958" cy="4341288"/>
          </a:xfrm>
          <a:custGeom>
            <a:avLst/>
            <a:gdLst>
              <a:gd name="connsiteX0" fmla="*/ 633046 w 11103429"/>
              <a:gd name="connsiteY0" fmla="*/ 1899138 h 4320791"/>
              <a:gd name="connsiteX1" fmla="*/ 3979147 w 11103429"/>
              <a:gd name="connsiteY1" fmla="*/ 0 h 4320791"/>
              <a:gd name="connsiteX2" fmla="*/ 9777046 w 11103429"/>
              <a:gd name="connsiteY2" fmla="*/ 361740 h 4320791"/>
              <a:gd name="connsiteX3" fmla="*/ 11103429 w 11103429"/>
              <a:gd name="connsiteY3" fmla="*/ 3125037 h 4320791"/>
              <a:gd name="connsiteX4" fmla="*/ 10289512 w 11103429"/>
              <a:gd name="connsiteY4" fmla="*/ 4320791 h 4320791"/>
              <a:gd name="connsiteX5" fmla="*/ 4662435 w 11103429"/>
              <a:gd name="connsiteY5" fmla="*/ 4320791 h 4320791"/>
              <a:gd name="connsiteX6" fmla="*/ 0 w 11103429"/>
              <a:gd name="connsiteY6" fmla="*/ 3969099 h 4320791"/>
              <a:gd name="connsiteX7" fmla="*/ 633046 w 11103429"/>
              <a:gd name="connsiteY7" fmla="*/ 1899138 h 4320791"/>
              <a:gd name="connsiteX0" fmla="*/ 633046 w 11103429"/>
              <a:gd name="connsiteY0" fmla="*/ 1899138 h 4340888"/>
              <a:gd name="connsiteX1" fmla="*/ 3979147 w 11103429"/>
              <a:gd name="connsiteY1" fmla="*/ 0 h 4340888"/>
              <a:gd name="connsiteX2" fmla="*/ 9777046 w 11103429"/>
              <a:gd name="connsiteY2" fmla="*/ 361740 h 4340888"/>
              <a:gd name="connsiteX3" fmla="*/ 11103429 w 11103429"/>
              <a:gd name="connsiteY3" fmla="*/ 3125037 h 4340888"/>
              <a:gd name="connsiteX4" fmla="*/ 10681398 w 11103429"/>
              <a:gd name="connsiteY4" fmla="*/ 4340888 h 4340888"/>
              <a:gd name="connsiteX5" fmla="*/ 4662435 w 11103429"/>
              <a:gd name="connsiteY5" fmla="*/ 4320791 h 4340888"/>
              <a:gd name="connsiteX6" fmla="*/ 0 w 11103429"/>
              <a:gd name="connsiteY6" fmla="*/ 3969099 h 4340888"/>
              <a:gd name="connsiteX7" fmla="*/ 633046 w 11103429"/>
              <a:gd name="connsiteY7" fmla="*/ 1899138 h 4340888"/>
              <a:gd name="connsiteX0" fmla="*/ 633046 w 11103429"/>
              <a:gd name="connsiteY0" fmla="*/ 1899138 h 4340888"/>
              <a:gd name="connsiteX1" fmla="*/ 3979147 w 11103429"/>
              <a:gd name="connsiteY1" fmla="*/ 0 h 4340888"/>
              <a:gd name="connsiteX2" fmla="*/ 9777046 w 11103429"/>
              <a:gd name="connsiteY2" fmla="*/ 361740 h 4340888"/>
              <a:gd name="connsiteX3" fmla="*/ 11103429 w 11103429"/>
              <a:gd name="connsiteY3" fmla="*/ 3125037 h 4340888"/>
              <a:gd name="connsiteX4" fmla="*/ 10681398 w 11103429"/>
              <a:gd name="connsiteY4" fmla="*/ 4340888 h 4340888"/>
              <a:gd name="connsiteX5" fmla="*/ 4662435 w 11103429"/>
              <a:gd name="connsiteY5" fmla="*/ 4320791 h 4340888"/>
              <a:gd name="connsiteX6" fmla="*/ 0 w 11103429"/>
              <a:gd name="connsiteY6" fmla="*/ 3969099 h 4340888"/>
              <a:gd name="connsiteX7" fmla="*/ 633046 w 11103429"/>
              <a:gd name="connsiteY7" fmla="*/ 1899138 h 4340888"/>
              <a:gd name="connsiteX0" fmla="*/ 633046 w 11058958"/>
              <a:gd name="connsiteY0" fmla="*/ 1899138 h 4340888"/>
              <a:gd name="connsiteX1" fmla="*/ 3979147 w 11058958"/>
              <a:gd name="connsiteY1" fmla="*/ 0 h 4340888"/>
              <a:gd name="connsiteX2" fmla="*/ 9777046 w 11058958"/>
              <a:gd name="connsiteY2" fmla="*/ 361740 h 4340888"/>
              <a:gd name="connsiteX3" fmla="*/ 11002946 w 11058958"/>
              <a:gd name="connsiteY3" fmla="*/ 2994408 h 4340888"/>
              <a:gd name="connsiteX4" fmla="*/ 10681398 w 11058958"/>
              <a:gd name="connsiteY4" fmla="*/ 4340888 h 4340888"/>
              <a:gd name="connsiteX5" fmla="*/ 4662435 w 11058958"/>
              <a:gd name="connsiteY5" fmla="*/ 4320791 h 4340888"/>
              <a:gd name="connsiteX6" fmla="*/ 0 w 11058958"/>
              <a:gd name="connsiteY6" fmla="*/ 3969099 h 4340888"/>
              <a:gd name="connsiteX7" fmla="*/ 633046 w 11058958"/>
              <a:gd name="connsiteY7" fmla="*/ 1899138 h 4340888"/>
              <a:gd name="connsiteX0" fmla="*/ 633046 w 11058958"/>
              <a:gd name="connsiteY0" fmla="*/ 1899138 h 4340888"/>
              <a:gd name="connsiteX1" fmla="*/ 3979147 w 11058958"/>
              <a:gd name="connsiteY1" fmla="*/ 0 h 4340888"/>
              <a:gd name="connsiteX2" fmla="*/ 9777046 w 11058958"/>
              <a:gd name="connsiteY2" fmla="*/ 361740 h 4340888"/>
              <a:gd name="connsiteX3" fmla="*/ 11002946 w 11058958"/>
              <a:gd name="connsiteY3" fmla="*/ 2994408 h 4340888"/>
              <a:gd name="connsiteX4" fmla="*/ 10681398 w 11058958"/>
              <a:gd name="connsiteY4" fmla="*/ 4340888 h 4340888"/>
              <a:gd name="connsiteX5" fmla="*/ 4662435 w 11058958"/>
              <a:gd name="connsiteY5" fmla="*/ 4320791 h 4340888"/>
              <a:gd name="connsiteX6" fmla="*/ 0 w 11058958"/>
              <a:gd name="connsiteY6" fmla="*/ 3969099 h 4340888"/>
              <a:gd name="connsiteX7" fmla="*/ 633046 w 11058958"/>
              <a:gd name="connsiteY7" fmla="*/ 1899138 h 4340888"/>
              <a:gd name="connsiteX0" fmla="*/ 633046 w 11058958"/>
              <a:gd name="connsiteY0" fmla="*/ 1899138 h 4340888"/>
              <a:gd name="connsiteX1" fmla="*/ 3888712 w 11058958"/>
              <a:gd name="connsiteY1" fmla="*/ 0 h 4340888"/>
              <a:gd name="connsiteX2" fmla="*/ 9777046 w 11058958"/>
              <a:gd name="connsiteY2" fmla="*/ 361740 h 4340888"/>
              <a:gd name="connsiteX3" fmla="*/ 11002946 w 11058958"/>
              <a:gd name="connsiteY3" fmla="*/ 2994408 h 4340888"/>
              <a:gd name="connsiteX4" fmla="*/ 10681398 w 11058958"/>
              <a:gd name="connsiteY4" fmla="*/ 4340888 h 4340888"/>
              <a:gd name="connsiteX5" fmla="*/ 4662435 w 11058958"/>
              <a:gd name="connsiteY5" fmla="*/ 4320791 h 4340888"/>
              <a:gd name="connsiteX6" fmla="*/ 0 w 11058958"/>
              <a:gd name="connsiteY6" fmla="*/ 3969099 h 4340888"/>
              <a:gd name="connsiteX7" fmla="*/ 633046 w 11058958"/>
              <a:gd name="connsiteY7" fmla="*/ 1899138 h 4340888"/>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538 h 4341288"/>
              <a:gd name="connsiteX1" fmla="*/ 3888712 w 11058958"/>
              <a:gd name="connsiteY1" fmla="*/ 400 h 4341288"/>
              <a:gd name="connsiteX2" fmla="*/ 9777046 w 11058958"/>
              <a:gd name="connsiteY2" fmla="*/ 362140 h 4341288"/>
              <a:gd name="connsiteX3" fmla="*/ 11002946 w 11058958"/>
              <a:gd name="connsiteY3" fmla="*/ 2994808 h 4341288"/>
              <a:gd name="connsiteX4" fmla="*/ 10681398 w 11058958"/>
              <a:gd name="connsiteY4" fmla="*/ 4341288 h 4341288"/>
              <a:gd name="connsiteX5" fmla="*/ 4662435 w 11058958"/>
              <a:gd name="connsiteY5" fmla="*/ 4321191 h 4341288"/>
              <a:gd name="connsiteX6" fmla="*/ 0 w 11058958"/>
              <a:gd name="connsiteY6" fmla="*/ 3969499 h 4341288"/>
              <a:gd name="connsiteX7" fmla="*/ 633046 w 11058958"/>
              <a:gd name="connsiteY7" fmla="*/ 1899538 h 4341288"/>
              <a:gd name="connsiteX0" fmla="*/ 633046 w 11058958"/>
              <a:gd name="connsiteY0" fmla="*/ 1899538 h 4341288"/>
              <a:gd name="connsiteX1" fmla="*/ 3888712 w 11058958"/>
              <a:gd name="connsiteY1" fmla="*/ 400 h 4341288"/>
              <a:gd name="connsiteX2" fmla="*/ 9777046 w 11058958"/>
              <a:gd name="connsiteY2" fmla="*/ 362140 h 4341288"/>
              <a:gd name="connsiteX3" fmla="*/ 11002946 w 11058958"/>
              <a:gd name="connsiteY3" fmla="*/ 2994808 h 4341288"/>
              <a:gd name="connsiteX4" fmla="*/ 10681398 w 11058958"/>
              <a:gd name="connsiteY4" fmla="*/ 4341288 h 4341288"/>
              <a:gd name="connsiteX5" fmla="*/ 4662435 w 11058958"/>
              <a:gd name="connsiteY5" fmla="*/ 4321191 h 4341288"/>
              <a:gd name="connsiteX6" fmla="*/ 0 w 11058958"/>
              <a:gd name="connsiteY6" fmla="*/ 3969499 h 4341288"/>
              <a:gd name="connsiteX7" fmla="*/ 633046 w 11058958"/>
              <a:gd name="connsiteY7" fmla="*/ 1899538 h 434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58958" h="4341288">
                <a:moveTo>
                  <a:pt x="633046" y="1899538"/>
                </a:moveTo>
                <a:cubicBezTo>
                  <a:pt x="1788607" y="1427265"/>
                  <a:pt x="3928905" y="2020119"/>
                  <a:pt x="3888712" y="400"/>
                </a:cubicBezTo>
                <a:cubicBezTo>
                  <a:pt x="6293617" y="-9649"/>
                  <a:pt x="9351665" y="171221"/>
                  <a:pt x="9777046" y="362140"/>
                </a:cubicBezTo>
                <a:cubicBezTo>
                  <a:pt x="10185679" y="1239696"/>
                  <a:pt x="9991412" y="1695221"/>
                  <a:pt x="11002946" y="2994808"/>
                </a:cubicBezTo>
                <a:cubicBezTo>
                  <a:pt x="10862269" y="3400092"/>
                  <a:pt x="11384783" y="3915908"/>
                  <a:pt x="10681398" y="4341288"/>
                </a:cubicBezTo>
                <a:lnTo>
                  <a:pt x="4662435" y="4321191"/>
                </a:lnTo>
                <a:cubicBezTo>
                  <a:pt x="3108290" y="4203960"/>
                  <a:pt x="649793" y="4197262"/>
                  <a:pt x="0" y="3969499"/>
                </a:cubicBezTo>
                <a:cubicBezTo>
                  <a:pt x="30145" y="3148883"/>
                  <a:pt x="422031" y="2589525"/>
                  <a:pt x="633046" y="1899538"/>
                </a:cubicBezTo>
                <a:close/>
              </a:path>
            </a:pathLst>
          </a:cu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BB4D7000-6BB7-C01E-38AD-2E76EE03948F}"/>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F4010957-E055-A8F9-8A4D-E578B3BFD47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Oval 6">
            <a:extLst>
              <a:ext uri="{FF2B5EF4-FFF2-40B4-BE49-F238E27FC236}">
                <a16:creationId xmlns:a16="http://schemas.microsoft.com/office/drawing/2014/main" id="{85B6277F-7913-B624-C964-AA07F2A0509E}"/>
              </a:ext>
            </a:extLst>
          </p:cNvPr>
          <p:cNvSpPr/>
          <p:nvPr/>
        </p:nvSpPr>
        <p:spPr>
          <a:xfrm>
            <a:off x="10289513" y="4887445"/>
            <a:ext cx="482321" cy="492369"/>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Oval 7">
            <a:extLst>
              <a:ext uri="{FF2B5EF4-FFF2-40B4-BE49-F238E27FC236}">
                <a16:creationId xmlns:a16="http://schemas.microsoft.com/office/drawing/2014/main" id="{88AE87E8-A4C6-8E94-5D8E-3C776A964A96}"/>
              </a:ext>
            </a:extLst>
          </p:cNvPr>
          <p:cNvSpPr/>
          <p:nvPr/>
        </p:nvSpPr>
        <p:spPr>
          <a:xfrm>
            <a:off x="9678238" y="3182815"/>
            <a:ext cx="482321" cy="492369"/>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Oval 8">
            <a:extLst>
              <a:ext uri="{FF2B5EF4-FFF2-40B4-BE49-F238E27FC236}">
                <a16:creationId xmlns:a16="http://schemas.microsoft.com/office/drawing/2014/main" id="{59520D10-5BD3-28C0-A92D-4692DBDD95F0}"/>
              </a:ext>
            </a:extLst>
          </p:cNvPr>
          <p:cNvSpPr/>
          <p:nvPr/>
        </p:nvSpPr>
        <p:spPr>
          <a:xfrm>
            <a:off x="5854838" y="2129505"/>
            <a:ext cx="482321" cy="492369"/>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Oval 9">
            <a:extLst>
              <a:ext uri="{FF2B5EF4-FFF2-40B4-BE49-F238E27FC236}">
                <a16:creationId xmlns:a16="http://schemas.microsoft.com/office/drawing/2014/main" id="{56F800B8-CB3D-1AE6-E8D0-DF15F0548440}"/>
              </a:ext>
            </a:extLst>
          </p:cNvPr>
          <p:cNvSpPr/>
          <p:nvPr/>
        </p:nvSpPr>
        <p:spPr>
          <a:xfrm>
            <a:off x="1606061" y="4492877"/>
            <a:ext cx="482321" cy="492369"/>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TextBox 10">
            <a:extLst>
              <a:ext uri="{FF2B5EF4-FFF2-40B4-BE49-F238E27FC236}">
                <a16:creationId xmlns:a16="http://schemas.microsoft.com/office/drawing/2014/main" id="{264868DE-6EC2-D3D5-C20E-6BDBD2A4FCD5}"/>
              </a:ext>
            </a:extLst>
          </p:cNvPr>
          <p:cNvSpPr txBox="1"/>
          <p:nvPr/>
        </p:nvSpPr>
        <p:spPr>
          <a:xfrm>
            <a:off x="1327687" y="5010482"/>
            <a:ext cx="1039067" cy="369332"/>
          </a:xfrm>
          <a:prstGeom prst="rect">
            <a:avLst/>
          </a:prstGeom>
          <a:noFill/>
        </p:spPr>
        <p:txBody>
          <a:bodyPr wrap="none" rtlCol="0">
            <a:spAutoFit/>
          </a:bodyPr>
          <a:lstStyle/>
          <a:p>
            <a:r>
              <a:rPr lang="es-ES_tradnl" dirty="0"/>
              <a:t>Córdoba</a:t>
            </a:r>
          </a:p>
        </p:txBody>
      </p:sp>
      <p:sp>
        <p:nvSpPr>
          <p:cNvPr id="12" name="TextBox 11">
            <a:extLst>
              <a:ext uri="{FF2B5EF4-FFF2-40B4-BE49-F238E27FC236}">
                <a16:creationId xmlns:a16="http://schemas.microsoft.com/office/drawing/2014/main" id="{09C2EE95-AAF8-5229-CEE6-5448FF4E3A82}"/>
              </a:ext>
            </a:extLst>
          </p:cNvPr>
          <p:cNvSpPr txBox="1"/>
          <p:nvPr/>
        </p:nvSpPr>
        <p:spPr>
          <a:xfrm>
            <a:off x="5624683" y="1760173"/>
            <a:ext cx="942630" cy="369332"/>
          </a:xfrm>
          <a:prstGeom prst="rect">
            <a:avLst/>
          </a:prstGeom>
          <a:noFill/>
        </p:spPr>
        <p:txBody>
          <a:bodyPr wrap="none" rtlCol="0">
            <a:spAutoFit/>
          </a:bodyPr>
          <a:lstStyle/>
          <a:p>
            <a:r>
              <a:rPr lang="es-ES_tradnl" dirty="0"/>
              <a:t>Rosario</a:t>
            </a:r>
          </a:p>
        </p:txBody>
      </p:sp>
      <p:sp>
        <p:nvSpPr>
          <p:cNvPr id="13" name="TextBox 12">
            <a:extLst>
              <a:ext uri="{FF2B5EF4-FFF2-40B4-BE49-F238E27FC236}">
                <a16:creationId xmlns:a16="http://schemas.microsoft.com/office/drawing/2014/main" id="{26FBA6C3-D5F6-88FE-FD01-EF295C4BF4D3}"/>
              </a:ext>
            </a:extLst>
          </p:cNvPr>
          <p:cNvSpPr txBox="1"/>
          <p:nvPr/>
        </p:nvSpPr>
        <p:spPr>
          <a:xfrm>
            <a:off x="10025566" y="5379814"/>
            <a:ext cx="1010213" cy="369332"/>
          </a:xfrm>
          <a:prstGeom prst="rect">
            <a:avLst/>
          </a:prstGeom>
          <a:noFill/>
        </p:spPr>
        <p:txBody>
          <a:bodyPr wrap="none" rtlCol="0">
            <a:spAutoFit/>
          </a:bodyPr>
          <a:lstStyle/>
          <a:p>
            <a:r>
              <a:rPr lang="es-ES_tradnl" dirty="0"/>
              <a:t>La Plata</a:t>
            </a:r>
          </a:p>
        </p:txBody>
      </p:sp>
      <p:sp>
        <p:nvSpPr>
          <p:cNvPr id="14" name="TextBox 13">
            <a:extLst>
              <a:ext uri="{FF2B5EF4-FFF2-40B4-BE49-F238E27FC236}">
                <a16:creationId xmlns:a16="http://schemas.microsoft.com/office/drawing/2014/main" id="{5A014D6E-A415-0A70-5B6C-1098BCD40DE9}"/>
              </a:ext>
            </a:extLst>
          </p:cNvPr>
          <p:cNvSpPr txBox="1"/>
          <p:nvPr/>
        </p:nvSpPr>
        <p:spPr>
          <a:xfrm>
            <a:off x="9177849" y="3675184"/>
            <a:ext cx="1483098" cy="369332"/>
          </a:xfrm>
          <a:prstGeom prst="rect">
            <a:avLst/>
          </a:prstGeom>
          <a:noFill/>
        </p:spPr>
        <p:txBody>
          <a:bodyPr wrap="none" rtlCol="0">
            <a:spAutoFit/>
          </a:bodyPr>
          <a:lstStyle/>
          <a:p>
            <a:r>
              <a:rPr lang="es-ES_tradnl" dirty="0"/>
              <a:t>Buenos Aires</a:t>
            </a:r>
          </a:p>
        </p:txBody>
      </p:sp>
      <p:sp>
        <p:nvSpPr>
          <p:cNvPr id="15" name="Oval 14">
            <a:extLst>
              <a:ext uri="{FF2B5EF4-FFF2-40B4-BE49-F238E27FC236}">
                <a16:creationId xmlns:a16="http://schemas.microsoft.com/office/drawing/2014/main" id="{7DDED21C-4099-689D-CB03-F56954B27745}"/>
              </a:ext>
            </a:extLst>
          </p:cNvPr>
          <p:cNvSpPr/>
          <p:nvPr/>
        </p:nvSpPr>
        <p:spPr>
          <a:xfrm>
            <a:off x="4738751" y="3246436"/>
            <a:ext cx="355763" cy="365126"/>
          </a:xfrm>
          <a:prstGeom prst="ellips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TextBox 15">
            <a:extLst>
              <a:ext uri="{FF2B5EF4-FFF2-40B4-BE49-F238E27FC236}">
                <a16:creationId xmlns:a16="http://schemas.microsoft.com/office/drawing/2014/main" id="{AB0B3F9F-3882-429B-3C1F-BA62C7CBF3C0}"/>
              </a:ext>
            </a:extLst>
          </p:cNvPr>
          <p:cNvSpPr txBox="1"/>
          <p:nvPr/>
        </p:nvSpPr>
        <p:spPr>
          <a:xfrm>
            <a:off x="3804922" y="3636738"/>
            <a:ext cx="2291076" cy="369332"/>
          </a:xfrm>
          <a:prstGeom prst="rect">
            <a:avLst/>
          </a:prstGeom>
          <a:noFill/>
        </p:spPr>
        <p:txBody>
          <a:bodyPr wrap="none" rtlCol="0">
            <a:spAutoFit/>
          </a:bodyPr>
          <a:lstStyle/>
          <a:p>
            <a:r>
              <a:rPr lang="es-ES_tradnl" dirty="0"/>
              <a:t>Aeropuerto 1 (x</a:t>
            </a:r>
            <a:r>
              <a:rPr lang="es-ES_tradnl" baseline="-25000" dirty="0"/>
              <a:t>1</a:t>
            </a:r>
            <a:r>
              <a:rPr lang="es-ES_tradnl" dirty="0"/>
              <a:t>, y</a:t>
            </a:r>
            <a:r>
              <a:rPr lang="es-ES_tradnl" baseline="-25000" dirty="0"/>
              <a:t>1</a:t>
            </a:r>
            <a:r>
              <a:rPr lang="es-ES_tradnl" dirty="0"/>
              <a:t>)</a:t>
            </a:r>
          </a:p>
        </p:txBody>
      </p:sp>
      <p:sp>
        <p:nvSpPr>
          <p:cNvPr id="17" name="Oval 16">
            <a:extLst>
              <a:ext uri="{FF2B5EF4-FFF2-40B4-BE49-F238E27FC236}">
                <a16:creationId xmlns:a16="http://schemas.microsoft.com/office/drawing/2014/main" id="{02C288C1-8EA3-2E46-A5F9-3B076BB56BEB}"/>
              </a:ext>
            </a:extLst>
          </p:cNvPr>
          <p:cNvSpPr/>
          <p:nvPr/>
        </p:nvSpPr>
        <p:spPr>
          <a:xfrm>
            <a:off x="7487716" y="4382312"/>
            <a:ext cx="355763" cy="365126"/>
          </a:xfrm>
          <a:prstGeom prst="ellips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TextBox 17">
            <a:extLst>
              <a:ext uri="{FF2B5EF4-FFF2-40B4-BE49-F238E27FC236}">
                <a16:creationId xmlns:a16="http://schemas.microsoft.com/office/drawing/2014/main" id="{390ACE59-EE7F-E55C-B731-BF6F5D6E8E5F}"/>
              </a:ext>
            </a:extLst>
          </p:cNvPr>
          <p:cNvSpPr txBox="1"/>
          <p:nvPr/>
        </p:nvSpPr>
        <p:spPr>
          <a:xfrm>
            <a:off x="6553887" y="4772614"/>
            <a:ext cx="2214132" cy="369332"/>
          </a:xfrm>
          <a:prstGeom prst="rect">
            <a:avLst/>
          </a:prstGeom>
          <a:noFill/>
        </p:spPr>
        <p:txBody>
          <a:bodyPr wrap="none" rtlCol="0">
            <a:spAutoFit/>
          </a:bodyPr>
          <a:lstStyle/>
          <a:p>
            <a:r>
              <a:rPr lang="es-ES_tradnl" dirty="0"/>
              <a:t>Aeropuerto 2 (x</a:t>
            </a:r>
            <a:r>
              <a:rPr lang="es-ES_tradnl" baseline="-25000" dirty="0"/>
              <a:t>2</a:t>
            </a:r>
            <a:r>
              <a:rPr lang="es-ES_tradnl" dirty="0"/>
              <a:t>, y</a:t>
            </a:r>
            <a:r>
              <a:rPr lang="es-ES_tradnl" baseline="-25000" dirty="0"/>
              <a:t>2</a:t>
            </a:r>
            <a:r>
              <a:rPr lang="es-ES_tradnl" dirty="0"/>
              <a:t>)</a:t>
            </a:r>
          </a:p>
        </p:txBody>
      </p:sp>
      <p:sp>
        <p:nvSpPr>
          <p:cNvPr id="21" name="TextBox 20">
            <a:extLst>
              <a:ext uri="{FF2B5EF4-FFF2-40B4-BE49-F238E27FC236}">
                <a16:creationId xmlns:a16="http://schemas.microsoft.com/office/drawing/2014/main" id="{BB740BA6-4943-B339-97EA-40CD6ABC2271}"/>
              </a:ext>
            </a:extLst>
          </p:cNvPr>
          <p:cNvSpPr txBox="1"/>
          <p:nvPr/>
        </p:nvSpPr>
        <p:spPr>
          <a:xfrm>
            <a:off x="800100" y="1857248"/>
            <a:ext cx="3359918" cy="923330"/>
          </a:xfrm>
          <a:prstGeom prst="rect">
            <a:avLst/>
          </a:prstGeom>
          <a:noFill/>
        </p:spPr>
        <p:txBody>
          <a:bodyPr wrap="square">
            <a:spAutoFit/>
          </a:bodyPr>
          <a:lstStyle/>
          <a:p>
            <a:r>
              <a:rPr lang="es-ES" sz="1800" dirty="0"/>
              <a:t>f(x</a:t>
            </a:r>
            <a:r>
              <a:rPr lang="es-ES" sz="1800" baseline="-25000" dirty="0"/>
              <a:t>1</a:t>
            </a:r>
            <a:r>
              <a:rPr lang="es-ES" sz="1800" dirty="0"/>
              <a:t>, y</a:t>
            </a:r>
            <a:r>
              <a:rPr lang="es-ES" sz="1800" baseline="-25000" dirty="0"/>
              <a:t>1</a:t>
            </a:r>
            <a:r>
              <a:rPr lang="es-ES" sz="1800" dirty="0"/>
              <a:t>, x</a:t>
            </a:r>
            <a:r>
              <a:rPr lang="es-ES" sz="1800" baseline="-25000" dirty="0"/>
              <a:t>2</a:t>
            </a:r>
            <a:r>
              <a:rPr lang="es-ES" sz="1800" dirty="0"/>
              <a:t>, y</a:t>
            </a:r>
            <a:r>
              <a:rPr lang="es-ES" sz="1800" baseline="-25000" dirty="0"/>
              <a:t>2</a:t>
            </a:r>
            <a:r>
              <a:rPr lang="es-ES" sz="1800" dirty="0"/>
              <a:t>) función de costo</a:t>
            </a:r>
          </a:p>
          <a:p>
            <a:r>
              <a:rPr lang="es-ES" sz="1800" dirty="0"/>
              <a:t>Suma </a:t>
            </a:r>
            <a:r>
              <a:rPr lang="es-ES" dirty="0"/>
              <a:t>de las distancias euclidianas</a:t>
            </a:r>
            <a:r>
              <a:rPr lang="es-ES" sz="1800" dirty="0"/>
              <a:t> </a:t>
            </a:r>
            <a:endParaRPr lang="es-ES_tradnl" dirty="0"/>
          </a:p>
        </p:txBody>
      </p:sp>
    </p:spTree>
    <p:extLst>
      <p:ext uri="{BB962C8B-B14F-4D97-AF65-F5344CB8AC3E}">
        <p14:creationId xmlns:p14="http://schemas.microsoft.com/office/powerpoint/2010/main" val="36847574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7ED4AC-4E72-A151-8CAB-87C94F33FD62}"/>
            </a:ext>
          </a:extLst>
        </p:cNvPr>
        <p:cNvGrpSpPr/>
        <p:nvPr/>
      </p:nvGrpSpPr>
      <p:grpSpPr>
        <a:xfrm>
          <a:off x="0" y="0"/>
          <a:ext cx="0" cy="0"/>
          <a:chOff x="0" y="0"/>
          <a:chExt cx="0" cy="0"/>
        </a:xfrm>
      </p:grpSpPr>
      <p:sp>
        <p:nvSpPr>
          <p:cNvPr id="19" name="Freeform 18">
            <a:extLst>
              <a:ext uri="{FF2B5EF4-FFF2-40B4-BE49-F238E27FC236}">
                <a16:creationId xmlns:a16="http://schemas.microsoft.com/office/drawing/2014/main" id="{48486884-8ABB-74D7-003E-0B50599C401E}"/>
              </a:ext>
            </a:extLst>
          </p:cNvPr>
          <p:cNvSpPr/>
          <p:nvPr/>
        </p:nvSpPr>
        <p:spPr>
          <a:xfrm>
            <a:off x="663191" y="1617386"/>
            <a:ext cx="11058958" cy="4341288"/>
          </a:xfrm>
          <a:custGeom>
            <a:avLst/>
            <a:gdLst>
              <a:gd name="connsiteX0" fmla="*/ 633046 w 11103429"/>
              <a:gd name="connsiteY0" fmla="*/ 1899138 h 4320791"/>
              <a:gd name="connsiteX1" fmla="*/ 3979147 w 11103429"/>
              <a:gd name="connsiteY1" fmla="*/ 0 h 4320791"/>
              <a:gd name="connsiteX2" fmla="*/ 9777046 w 11103429"/>
              <a:gd name="connsiteY2" fmla="*/ 361740 h 4320791"/>
              <a:gd name="connsiteX3" fmla="*/ 11103429 w 11103429"/>
              <a:gd name="connsiteY3" fmla="*/ 3125037 h 4320791"/>
              <a:gd name="connsiteX4" fmla="*/ 10289512 w 11103429"/>
              <a:gd name="connsiteY4" fmla="*/ 4320791 h 4320791"/>
              <a:gd name="connsiteX5" fmla="*/ 4662435 w 11103429"/>
              <a:gd name="connsiteY5" fmla="*/ 4320791 h 4320791"/>
              <a:gd name="connsiteX6" fmla="*/ 0 w 11103429"/>
              <a:gd name="connsiteY6" fmla="*/ 3969099 h 4320791"/>
              <a:gd name="connsiteX7" fmla="*/ 633046 w 11103429"/>
              <a:gd name="connsiteY7" fmla="*/ 1899138 h 4320791"/>
              <a:gd name="connsiteX0" fmla="*/ 633046 w 11103429"/>
              <a:gd name="connsiteY0" fmla="*/ 1899138 h 4340888"/>
              <a:gd name="connsiteX1" fmla="*/ 3979147 w 11103429"/>
              <a:gd name="connsiteY1" fmla="*/ 0 h 4340888"/>
              <a:gd name="connsiteX2" fmla="*/ 9777046 w 11103429"/>
              <a:gd name="connsiteY2" fmla="*/ 361740 h 4340888"/>
              <a:gd name="connsiteX3" fmla="*/ 11103429 w 11103429"/>
              <a:gd name="connsiteY3" fmla="*/ 3125037 h 4340888"/>
              <a:gd name="connsiteX4" fmla="*/ 10681398 w 11103429"/>
              <a:gd name="connsiteY4" fmla="*/ 4340888 h 4340888"/>
              <a:gd name="connsiteX5" fmla="*/ 4662435 w 11103429"/>
              <a:gd name="connsiteY5" fmla="*/ 4320791 h 4340888"/>
              <a:gd name="connsiteX6" fmla="*/ 0 w 11103429"/>
              <a:gd name="connsiteY6" fmla="*/ 3969099 h 4340888"/>
              <a:gd name="connsiteX7" fmla="*/ 633046 w 11103429"/>
              <a:gd name="connsiteY7" fmla="*/ 1899138 h 4340888"/>
              <a:gd name="connsiteX0" fmla="*/ 633046 w 11103429"/>
              <a:gd name="connsiteY0" fmla="*/ 1899138 h 4340888"/>
              <a:gd name="connsiteX1" fmla="*/ 3979147 w 11103429"/>
              <a:gd name="connsiteY1" fmla="*/ 0 h 4340888"/>
              <a:gd name="connsiteX2" fmla="*/ 9777046 w 11103429"/>
              <a:gd name="connsiteY2" fmla="*/ 361740 h 4340888"/>
              <a:gd name="connsiteX3" fmla="*/ 11103429 w 11103429"/>
              <a:gd name="connsiteY3" fmla="*/ 3125037 h 4340888"/>
              <a:gd name="connsiteX4" fmla="*/ 10681398 w 11103429"/>
              <a:gd name="connsiteY4" fmla="*/ 4340888 h 4340888"/>
              <a:gd name="connsiteX5" fmla="*/ 4662435 w 11103429"/>
              <a:gd name="connsiteY5" fmla="*/ 4320791 h 4340888"/>
              <a:gd name="connsiteX6" fmla="*/ 0 w 11103429"/>
              <a:gd name="connsiteY6" fmla="*/ 3969099 h 4340888"/>
              <a:gd name="connsiteX7" fmla="*/ 633046 w 11103429"/>
              <a:gd name="connsiteY7" fmla="*/ 1899138 h 4340888"/>
              <a:gd name="connsiteX0" fmla="*/ 633046 w 11058958"/>
              <a:gd name="connsiteY0" fmla="*/ 1899138 h 4340888"/>
              <a:gd name="connsiteX1" fmla="*/ 3979147 w 11058958"/>
              <a:gd name="connsiteY1" fmla="*/ 0 h 4340888"/>
              <a:gd name="connsiteX2" fmla="*/ 9777046 w 11058958"/>
              <a:gd name="connsiteY2" fmla="*/ 361740 h 4340888"/>
              <a:gd name="connsiteX3" fmla="*/ 11002946 w 11058958"/>
              <a:gd name="connsiteY3" fmla="*/ 2994408 h 4340888"/>
              <a:gd name="connsiteX4" fmla="*/ 10681398 w 11058958"/>
              <a:gd name="connsiteY4" fmla="*/ 4340888 h 4340888"/>
              <a:gd name="connsiteX5" fmla="*/ 4662435 w 11058958"/>
              <a:gd name="connsiteY5" fmla="*/ 4320791 h 4340888"/>
              <a:gd name="connsiteX6" fmla="*/ 0 w 11058958"/>
              <a:gd name="connsiteY6" fmla="*/ 3969099 h 4340888"/>
              <a:gd name="connsiteX7" fmla="*/ 633046 w 11058958"/>
              <a:gd name="connsiteY7" fmla="*/ 1899138 h 4340888"/>
              <a:gd name="connsiteX0" fmla="*/ 633046 w 11058958"/>
              <a:gd name="connsiteY0" fmla="*/ 1899138 h 4340888"/>
              <a:gd name="connsiteX1" fmla="*/ 3979147 w 11058958"/>
              <a:gd name="connsiteY1" fmla="*/ 0 h 4340888"/>
              <a:gd name="connsiteX2" fmla="*/ 9777046 w 11058958"/>
              <a:gd name="connsiteY2" fmla="*/ 361740 h 4340888"/>
              <a:gd name="connsiteX3" fmla="*/ 11002946 w 11058958"/>
              <a:gd name="connsiteY3" fmla="*/ 2994408 h 4340888"/>
              <a:gd name="connsiteX4" fmla="*/ 10681398 w 11058958"/>
              <a:gd name="connsiteY4" fmla="*/ 4340888 h 4340888"/>
              <a:gd name="connsiteX5" fmla="*/ 4662435 w 11058958"/>
              <a:gd name="connsiteY5" fmla="*/ 4320791 h 4340888"/>
              <a:gd name="connsiteX6" fmla="*/ 0 w 11058958"/>
              <a:gd name="connsiteY6" fmla="*/ 3969099 h 4340888"/>
              <a:gd name="connsiteX7" fmla="*/ 633046 w 11058958"/>
              <a:gd name="connsiteY7" fmla="*/ 1899138 h 4340888"/>
              <a:gd name="connsiteX0" fmla="*/ 633046 w 11058958"/>
              <a:gd name="connsiteY0" fmla="*/ 1899138 h 4340888"/>
              <a:gd name="connsiteX1" fmla="*/ 3888712 w 11058958"/>
              <a:gd name="connsiteY1" fmla="*/ 0 h 4340888"/>
              <a:gd name="connsiteX2" fmla="*/ 9777046 w 11058958"/>
              <a:gd name="connsiteY2" fmla="*/ 361740 h 4340888"/>
              <a:gd name="connsiteX3" fmla="*/ 11002946 w 11058958"/>
              <a:gd name="connsiteY3" fmla="*/ 2994408 h 4340888"/>
              <a:gd name="connsiteX4" fmla="*/ 10681398 w 11058958"/>
              <a:gd name="connsiteY4" fmla="*/ 4340888 h 4340888"/>
              <a:gd name="connsiteX5" fmla="*/ 4662435 w 11058958"/>
              <a:gd name="connsiteY5" fmla="*/ 4320791 h 4340888"/>
              <a:gd name="connsiteX6" fmla="*/ 0 w 11058958"/>
              <a:gd name="connsiteY6" fmla="*/ 3969099 h 4340888"/>
              <a:gd name="connsiteX7" fmla="*/ 633046 w 11058958"/>
              <a:gd name="connsiteY7" fmla="*/ 1899138 h 4340888"/>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430 h 4341180"/>
              <a:gd name="connsiteX1" fmla="*/ 3888712 w 11058958"/>
              <a:gd name="connsiteY1" fmla="*/ 292 h 4341180"/>
              <a:gd name="connsiteX2" fmla="*/ 9777046 w 11058958"/>
              <a:gd name="connsiteY2" fmla="*/ 362032 h 4341180"/>
              <a:gd name="connsiteX3" fmla="*/ 11002946 w 11058958"/>
              <a:gd name="connsiteY3" fmla="*/ 2994700 h 4341180"/>
              <a:gd name="connsiteX4" fmla="*/ 10681398 w 11058958"/>
              <a:gd name="connsiteY4" fmla="*/ 4341180 h 4341180"/>
              <a:gd name="connsiteX5" fmla="*/ 4662435 w 11058958"/>
              <a:gd name="connsiteY5" fmla="*/ 4321083 h 4341180"/>
              <a:gd name="connsiteX6" fmla="*/ 0 w 11058958"/>
              <a:gd name="connsiteY6" fmla="*/ 3969391 h 4341180"/>
              <a:gd name="connsiteX7" fmla="*/ 633046 w 11058958"/>
              <a:gd name="connsiteY7" fmla="*/ 1899430 h 4341180"/>
              <a:gd name="connsiteX0" fmla="*/ 633046 w 11058958"/>
              <a:gd name="connsiteY0" fmla="*/ 1899538 h 4341288"/>
              <a:gd name="connsiteX1" fmla="*/ 3888712 w 11058958"/>
              <a:gd name="connsiteY1" fmla="*/ 400 h 4341288"/>
              <a:gd name="connsiteX2" fmla="*/ 9777046 w 11058958"/>
              <a:gd name="connsiteY2" fmla="*/ 362140 h 4341288"/>
              <a:gd name="connsiteX3" fmla="*/ 11002946 w 11058958"/>
              <a:gd name="connsiteY3" fmla="*/ 2994808 h 4341288"/>
              <a:gd name="connsiteX4" fmla="*/ 10681398 w 11058958"/>
              <a:gd name="connsiteY4" fmla="*/ 4341288 h 4341288"/>
              <a:gd name="connsiteX5" fmla="*/ 4662435 w 11058958"/>
              <a:gd name="connsiteY5" fmla="*/ 4321191 h 4341288"/>
              <a:gd name="connsiteX6" fmla="*/ 0 w 11058958"/>
              <a:gd name="connsiteY6" fmla="*/ 3969499 h 4341288"/>
              <a:gd name="connsiteX7" fmla="*/ 633046 w 11058958"/>
              <a:gd name="connsiteY7" fmla="*/ 1899538 h 4341288"/>
              <a:gd name="connsiteX0" fmla="*/ 633046 w 11058958"/>
              <a:gd name="connsiteY0" fmla="*/ 1899538 h 4341288"/>
              <a:gd name="connsiteX1" fmla="*/ 3888712 w 11058958"/>
              <a:gd name="connsiteY1" fmla="*/ 400 h 4341288"/>
              <a:gd name="connsiteX2" fmla="*/ 9777046 w 11058958"/>
              <a:gd name="connsiteY2" fmla="*/ 362140 h 4341288"/>
              <a:gd name="connsiteX3" fmla="*/ 11002946 w 11058958"/>
              <a:gd name="connsiteY3" fmla="*/ 2994808 h 4341288"/>
              <a:gd name="connsiteX4" fmla="*/ 10681398 w 11058958"/>
              <a:gd name="connsiteY4" fmla="*/ 4341288 h 4341288"/>
              <a:gd name="connsiteX5" fmla="*/ 4662435 w 11058958"/>
              <a:gd name="connsiteY5" fmla="*/ 4321191 h 4341288"/>
              <a:gd name="connsiteX6" fmla="*/ 0 w 11058958"/>
              <a:gd name="connsiteY6" fmla="*/ 3969499 h 4341288"/>
              <a:gd name="connsiteX7" fmla="*/ 633046 w 11058958"/>
              <a:gd name="connsiteY7" fmla="*/ 1899538 h 434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58958" h="4341288">
                <a:moveTo>
                  <a:pt x="633046" y="1899538"/>
                </a:moveTo>
                <a:cubicBezTo>
                  <a:pt x="1788607" y="1427265"/>
                  <a:pt x="3928905" y="2020119"/>
                  <a:pt x="3888712" y="400"/>
                </a:cubicBezTo>
                <a:cubicBezTo>
                  <a:pt x="6293617" y="-9649"/>
                  <a:pt x="9351665" y="171221"/>
                  <a:pt x="9777046" y="362140"/>
                </a:cubicBezTo>
                <a:cubicBezTo>
                  <a:pt x="10185679" y="1239696"/>
                  <a:pt x="9991412" y="1695221"/>
                  <a:pt x="11002946" y="2994808"/>
                </a:cubicBezTo>
                <a:cubicBezTo>
                  <a:pt x="10862269" y="3400092"/>
                  <a:pt x="11384783" y="3915908"/>
                  <a:pt x="10681398" y="4341288"/>
                </a:cubicBezTo>
                <a:lnTo>
                  <a:pt x="4662435" y="4321191"/>
                </a:lnTo>
                <a:cubicBezTo>
                  <a:pt x="3108290" y="4203960"/>
                  <a:pt x="649793" y="4197262"/>
                  <a:pt x="0" y="3969499"/>
                </a:cubicBezTo>
                <a:cubicBezTo>
                  <a:pt x="30145" y="3148883"/>
                  <a:pt x="422031" y="2589525"/>
                  <a:pt x="633046" y="1899538"/>
                </a:cubicBezTo>
                <a:close/>
              </a:path>
            </a:pathLst>
          </a:cu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6F8516F3-D00C-B606-F823-185DA2859863}"/>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E03AF10E-23F5-2F89-2C13-202F07118B1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21" name="TextBox 20">
            <a:extLst>
              <a:ext uri="{FF2B5EF4-FFF2-40B4-BE49-F238E27FC236}">
                <a16:creationId xmlns:a16="http://schemas.microsoft.com/office/drawing/2014/main" id="{93CB6BFA-D029-6B9B-719D-C084A0815A37}"/>
              </a:ext>
            </a:extLst>
          </p:cNvPr>
          <p:cNvSpPr txBox="1"/>
          <p:nvPr/>
        </p:nvSpPr>
        <p:spPr>
          <a:xfrm>
            <a:off x="800100" y="1857248"/>
            <a:ext cx="3359918" cy="923330"/>
          </a:xfrm>
          <a:prstGeom prst="rect">
            <a:avLst/>
          </a:prstGeom>
          <a:noFill/>
        </p:spPr>
        <p:txBody>
          <a:bodyPr wrap="square">
            <a:spAutoFit/>
          </a:bodyPr>
          <a:lstStyle/>
          <a:p>
            <a:r>
              <a:rPr lang="es-ES" sz="1800" dirty="0"/>
              <a:t>f(x</a:t>
            </a:r>
            <a:r>
              <a:rPr lang="es-ES" sz="1800" baseline="-25000" dirty="0"/>
              <a:t>1</a:t>
            </a:r>
            <a:r>
              <a:rPr lang="es-ES" sz="1800" dirty="0"/>
              <a:t>, y</a:t>
            </a:r>
            <a:r>
              <a:rPr lang="es-ES" sz="1800" baseline="-25000" dirty="0"/>
              <a:t>1</a:t>
            </a:r>
            <a:r>
              <a:rPr lang="es-ES" sz="1800" dirty="0"/>
              <a:t>, x</a:t>
            </a:r>
            <a:r>
              <a:rPr lang="es-ES" sz="1800" baseline="-25000" dirty="0"/>
              <a:t>2</a:t>
            </a:r>
            <a:r>
              <a:rPr lang="es-ES" sz="1800" dirty="0"/>
              <a:t>, y</a:t>
            </a:r>
            <a:r>
              <a:rPr lang="es-ES" sz="1800" baseline="-25000" dirty="0"/>
              <a:t>2</a:t>
            </a:r>
            <a:r>
              <a:rPr lang="es-ES" sz="1800" dirty="0"/>
              <a:t>) función de costo</a:t>
            </a:r>
          </a:p>
          <a:p>
            <a:endParaRPr lang="es-ES" dirty="0"/>
          </a:p>
          <a:p>
            <a:r>
              <a:rPr lang="es-ES" dirty="0"/>
              <a:t>Espacio </a:t>
            </a:r>
            <a:r>
              <a:rPr lang="es-ES" sz="1800" dirty="0"/>
              <a:t>(x</a:t>
            </a:r>
            <a:r>
              <a:rPr lang="es-ES" sz="1800" baseline="-25000" dirty="0"/>
              <a:t>1</a:t>
            </a:r>
            <a:r>
              <a:rPr lang="es-ES" sz="1800" dirty="0"/>
              <a:t>, y</a:t>
            </a:r>
            <a:r>
              <a:rPr lang="es-ES" sz="1800" baseline="-25000" dirty="0"/>
              <a:t>1</a:t>
            </a:r>
            <a:r>
              <a:rPr lang="es-ES" sz="1800" dirty="0"/>
              <a:t>, x</a:t>
            </a:r>
            <a:r>
              <a:rPr lang="es-ES" sz="1800" baseline="-25000" dirty="0"/>
              <a:t>2</a:t>
            </a:r>
            <a:r>
              <a:rPr lang="es-ES" sz="1800" dirty="0"/>
              <a:t>, y</a:t>
            </a:r>
            <a:r>
              <a:rPr lang="es-ES" sz="1800" baseline="-25000" dirty="0"/>
              <a:t>2</a:t>
            </a:r>
            <a:r>
              <a:rPr lang="es-ES" sz="1800" dirty="0"/>
              <a:t>)</a:t>
            </a:r>
            <a:r>
              <a:rPr lang="es-ES" dirty="0"/>
              <a:t> discreto</a:t>
            </a:r>
            <a:endParaRPr lang="es-ES_tradnl" dirty="0"/>
          </a:p>
        </p:txBody>
      </p:sp>
      <p:cxnSp>
        <p:nvCxnSpPr>
          <p:cNvPr id="4" name="Straight Connector 3">
            <a:extLst>
              <a:ext uri="{FF2B5EF4-FFF2-40B4-BE49-F238E27FC236}">
                <a16:creationId xmlns:a16="http://schemas.microsoft.com/office/drawing/2014/main" id="{0612EAC0-2983-AB39-6228-4C66E22B508B}"/>
              </a:ext>
            </a:extLst>
          </p:cNvPr>
          <p:cNvCxnSpPr>
            <a:cxnSpLocks/>
          </p:cNvCxnSpPr>
          <p:nvPr/>
        </p:nvCxnSpPr>
        <p:spPr>
          <a:xfrm flipV="1">
            <a:off x="1874538" y="3373821"/>
            <a:ext cx="0" cy="2366906"/>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A3336B0B-540E-2521-EDB6-4B00412935D6}"/>
              </a:ext>
            </a:extLst>
          </p:cNvPr>
          <p:cNvCxnSpPr>
            <a:cxnSpLocks/>
          </p:cNvCxnSpPr>
          <p:nvPr/>
        </p:nvCxnSpPr>
        <p:spPr>
          <a:xfrm flipV="1">
            <a:off x="2602380" y="3246436"/>
            <a:ext cx="0" cy="2549470"/>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75DC672C-4B6C-7746-1E6C-E63CE31F8627}"/>
              </a:ext>
            </a:extLst>
          </p:cNvPr>
          <p:cNvCxnSpPr>
            <a:cxnSpLocks/>
          </p:cNvCxnSpPr>
          <p:nvPr/>
        </p:nvCxnSpPr>
        <p:spPr>
          <a:xfrm flipV="1">
            <a:off x="3330222" y="3182815"/>
            <a:ext cx="0" cy="2613091"/>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49D712CF-0D66-2754-21F7-BF484CF44446}"/>
              </a:ext>
            </a:extLst>
          </p:cNvPr>
          <p:cNvCxnSpPr>
            <a:cxnSpLocks/>
          </p:cNvCxnSpPr>
          <p:nvPr/>
        </p:nvCxnSpPr>
        <p:spPr>
          <a:xfrm flipV="1">
            <a:off x="4058064" y="2869324"/>
            <a:ext cx="0" cy="3019097"/>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DE460D35-7A02-E5C9-C285-73BEBB1D1E5A}"/>
              </a:ext>
            </a:extLst>
          </p:cNvPr>
          <p:cNvCxnSpPr>
            <a:cxnSpLocks/>
          </p:cNvCxnSpPr>
          <p:nvPr/>
        </p:nvCxnSpPr>
        <p:spPr>
          <a:xfrm flipV="1">
            <a:off x="4785906" y="1617386"/>
            <a:ext cx="0" cy="4271035"/>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26E21965-5BCC-69F6-7375-A288C9E60501}"/>
              </a:ext>
            </a:extLst>
          </p:cNvPr>
          <p:cNvCxnSpPr>
            <a:cxnSpLocks/>
          </p:cNvCxnSpPr>
          <p:nvPr/>
        </p:nvCxnSpPr>
        <p:spPr>
          <a:xfrm flipV="1">
            <a:off x="5513748" y="1617386"/>
            <a:ext cx="0" cy="4341288"/>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D6502507-472C-E4D7-B67C-DBE15B24C034}"/>
              </a:ext>
            </a:extLst>
          </p:cNvPr>
          <p:cNvCxnSpPr>
            <a:cxnSpLocks/>
          </p:cNvCxnSpPr>
          <p:nvPr/>
        </p:nvCxnSpPr>
        <p:spPr>
          <a:xfrm flipV="1">
            <a:off x="6241590" y="1617386"/>
            <a:ext cx="0" cy="4341288"/>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FAE0FE88-83D1-1CC5-BC8E-6A8BBB760FB1}"/>
              </a:ext>
            </a:extLst>
          </p:cNvPr>
          <p:cNvCxnSpPr>
            <a:cxnSpLocks/>
          </p:cNvCxnSpPr>
          <p:nvPr/>
        </p:nvCxnSpPr>
        <p:spPr>
          <a:xfrm flipV="1">
            <a:off x="6969432" y="1679028"/>
            <a:ext cx="0" cy="4279646"/>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CB09F607-3098-ACB3-BE7E-C22FF8180714}"/>
              </a:ext>
            </a:extLst>
          </p:cNvPr>
          <p:cNvCxnSpPr>
            <a:cxnSpLocks/>
          </p:cNvCxnSpPr>
          <p:nvPr/>
        </p:nvCxnSpPr>
        <p:spPr>
          <a:xfrm flipV="1">
            <a:off x="7697274" y="1679028"/>
            <a:ext cx="0" cy="4279646"/>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778B1D6A-5899-4943-3758-2B6F56756546}"/>
              </a:ext>
            </a:extLst>
          </p:cNvPr>
          <p:cNvCxnSpPr>
            <a:cxnSpLocks/>
          </p:cNvCxnSpPr>
          <p:nvPr/>
        </p:nvCxnSpPr>
        <p:spPr>
          <a:xfrm flipV="1">
            <a:off x="8425116" y="1760173"/>
            <a:ext cx="0" cy="4128248"/>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DE321F22-DBB7-0FBF-07B8-23EE7FBDFF43}"/>
              </a:ext>
            </a:extLst>
          </p:cNvPr>
          <p:cNvCxnSpPr>
            <a:cxnSpLocks/>
          </p:cNvCxnSpPr>
          <p:nvPr/>
        </p:nvCxnSpPr>
        <p:spPr>
          <a:xfrm flipV="1">
            <a:off x="9152958" y="1760173"/>
            <a:ext cx="0" cy="4198501"/>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AFC62D4F-1939-0931-3055-9E4ECF9BB379}"/>
              </a:ext>
            </a:extLst>
          </p:cNvPr>
          <p:cNvCxnSpPr>
            <a:cxnSpLocks/>
          </p:cNvCxnSpPr>
          <p:nvPr/>
        </p:nvCxnSpPr>
        <p:spPr>
          <a:xfrm flipV="1">
            <a:off x="9880800" y="1857248"/>
            <a:ext cx="0" cy="4101426"/>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8F25764E-C14E-8EC2-3C77-C5C7DE1D4164}"/>
              </a:ext>
            </a:extLst>
          </p:cNvPr>
          <p:cNvCxnSpPr>
            <a:cxnSpLocks/>
          </p:cNvCxnSpPr>
          <p:nvPr/>
        </p:nvCxnSpPr>
        <p:spPr>
          <a:xfrm flipV="1">
            <a:off x="10608642" y="2380593"/>
            <a:ext cx="0" cy="3578081"/>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B703981E-F518-9FC6-BD2B-CDFA8E94A7D2}"/>
              </a:ext>
            </a:extLst>
          </p:cNvPr>
          <p:cNvCxnSpPr>
            <a:cxnSpLocks/>
            <a:stCxn id="19" idx="4"/>
          </p:cNvCxnSpPr>
          <p:nvPr/>
        </p:nvCxnSpPr>
        <p:spPr>
          <a:xfrm flipH="1" flipV="1">
            <a:off x="11336484" y="4138448"/>
            <a:ext cx="8105" cy="1820226"/>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B4C81FA7-85B6-6B9B-76C5-CE5B4FBC5C41}"/>
              </a:ext>
            </a:extLst>
          </p:cNvPr>
          <p:cNvCxnSpPr>
            <a:cxnSpLocks/>
          </p:cNvCxnSpPr>
          <p:nvPr/>
        </p:nvCxnSpPr>
        <p:spPr>
          <a:xfrm>
            <a:off x="847411" y="4887445"/>
            <a:ext cx="10779658" cy="97801"/>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82D2AC44-9B1E-D50B-5549-E5AA820E24D6}"/>
              </a:ext>
            </a:extLst>
          </p:cNvPr>
          <p:cNvCxnSpPr>
            <a:cxnSpLocks/>
          </p:cNvCxnSpPr>
          <p:nvPr/>
        </p:nvCxnSpPr>
        <p:spPr>
          <a:xfrm>
            <a:off x="802841" y="5606439"/>
            <a:ext cx="10779658" cy="97801"/>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3F30ABA4-3CB3-A060-B0CE-6215DA6A9B5E}"/>
              </a:ext>
            </a:extLst>
          </p:cNvPr>
          <p:cNvCxnSpPr>
            <a:cxnSpLocks/>
          </p:cNvCxnSpPr>
          <p:nvPr/>
        </p:nvCxnSpPr>
        <p:spPr>
          <a:xfrm>
            <a:off x="1079938" y="4161419"/>
            <a:ext cx="10311962" cy="100599"/>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61C8258-7D45-513D-37F5-DD21B24DD686}"/>
              </a:ext>
            </a:extLst>
          </p:cNvPr>
          <p:cNvCxnSpPr>
            <a:cxnSpLocks/>
          </p:cNvCxnSpPr>
          <p:nvPr/>
        </p:nvCxnSpPr>
        <p:spPr>
          <a:xfrm>
            <a:off x="1583357" y="3448559"/>
            <a:ext cx="9436740" cy="84635"/>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F97FFF0A-F5A8-C2E2-2C8C-D37D9BEB4F2C}"/>
              </a:ext>
            </a:extLst>
          </p:cNvPr>
          <p:cNvCxnSpPr>
            <a:cxnSpLocks/>
          </p:cNvCxnSpPr>
          <p:nvPr/>
        </p:nvCxnSpPr>
        <p:spPr>
          <a:xfrm>
            <a:off x="4160018" y="2744266"/>
            <a:ext cx="6611816" cy="49157"/>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sp>
        <p:nvSpPr>
          <p:cNvPr id="17" name="Oval 16">
            <a:extLst>
              <a:ext uri="{FF2B5EF4-FFF2-40B4-BE49-F238E27FC236}">
                <a16:creationId xmlns:a16="http://schemas.microsoft.com/office/drawing/2014/main" id="{BE344E5F-9168-F5F6-41CA-5AB67D0A6059}"/>
              </a:ext>
            </a:extLst>
          </p:cNvPr>
          <p:cNvSpPr/>
          <p:nvPr/>
        </p:nvSpPr>
        <p:spPr>
          <a:xfrm>
            <a:off x="7519392" y="4750610"/>
            <a:ext cx="355763" cy="365126"/>
          </a:xfrm>
          <a:prstGeom prst="ellips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TextBox 17">
            <a:extLst>
              <a:ext uri="{FF2B5EF4-FFF2-40B4-BE49-F238E27FC236}">
                <a16:creationId xmlns:a16="http://schemas.microsoft.com/office/drawing/2014/main" id="{E67FD3D7-F0BA-C7D0-0000-7101F37542CF}"/>
              </a:ext>
            </a:extLst>
          </p:cNvPr>
          <p:cNvSpPr txBox="1"/>
          <p:nvPr/>
        </p:nvSpPr>
        <p:spPr>
          <a:xfrm>
            <a:off x="6585563" y="5140912"/>
            <a:ext cx="2214132" cy="369332"/>
          </a:xfrm>
          <a:prstGeom prst="rect">
            <a:avLst/>
          </a:prstGeom>
          <a:noFill/>
        </p:spPr>
        <p:txBody>
          <a:bodyPr wrap="none" rtlCol="0">
            <a:spAutoFit/>
          </a:bodyPr>
          <a:lstStyle/>
          <a:p>
            <a:r>
              <a:rPr lang="es-ES_tradnl" dirty="0"/>
              <a:t>Aeropuerto 2 (x</a:t>
            </a:r>
            <a:r>
              <a:rPr lang="es-ES_tradnl" baseline="-25000" dirty="0"/>
              <a:t>2</a:t>
            </a:r>
            <a:r>
              <a:rPr lang="es-ES_tradnl" dirty="0"/>
              <a:t>, y</a:t>
            </a:r>
            <a:r>
              <a:rPr lang="es-ES_tradnl" baseline="-25000" dirty="0"/>
              <a:t>2</a:t>
            </a:r>
            <a:r>
              <a:rPr lang="es-ES_tradnl" dirty="0"/>
              <a:t>)</a:t>
            </a:r>
          </a:p>
        </p:txBody>
      </p:sp>
      <p:sp>
        <p:nvSpPr>
          <p:cNvPr id="15" name="Oval 14">
            <a:extLst>
              <a:ext uri="{FF2B5EF4-FFF2-40B4-BE49-F238E27FC236}">
                <a16:creationId xmlns:a16="http://schemas.microsoft.com/office/drawing/2014/main" id="{C96B0A75-F143-E2AF-8D24-01910B10898E}"/>
              </a:ext>
            </a:extLst>
          </p:cNvPr>
          <p:cNvSpPr/>
          <p:nvPr/>
        </p:nvSpPr>
        <p:spPr>
          <a:xfrm>
            <a:off x="4609717" y="3293305"/>
            <a:ext cx="355763" cy="365126"/>
          </a:xfrm>
          <a:prstGeom prst="ellips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TextBox 15">
            <a:extLst>
              <a:ext uri="{FF2B5EF4-FFF2-40B4-BE49-F238E27FC236}">
                <a16:creationId xmlns:a16="http://schemas.microsoft.com/office/drawing/2014/main" id="{3724149C-8AA1-6D99-9572-CD984CB8C9C0}"/>
              </a:ext>
            </a:extLst>
          </p:cNvPr>
          <p:cNvSpPr txBox="1"/>
          <p:nvPr/>
        </p:nvSpPr>
        <p:spPr>
          <a:xfrm>
            <a:off x="3675888" y="3683607"/>
            <a:ext cx="2291076" cy="369332"/>
          </a:xfrm>
          <a:prstGeom prst="rect">
            <a:avLst/>
          </a:prstGeom>
          <a:noFill/>
        </p:spPr>
        <p:txBody>
          <a:bodyPr wrap="none" rtlCol="0">
            <a:spAutoFit/>
          </a:bodyPr>
          <a:lstStyle/>
          <a:p>
            <a:r>
              <a:rPr lang="es-ES_tradnl" dirty="0"/>
              <a:t>Aeropuerto 1 (x</a:t>
            </a:r>
            <a:r>
              <a:rPr lang="es-ES_tradnl" baseline="-25000" dirty="0"/>
              <a:t>1</a:t>
            </a:r>
            <a:r>
              <a:rPr lang="es-ES_tradnl" dirty="0"/>
              <a:t>, y</a:t>
            </a:r>
            <a:r>
              <a:rPr lang="es-ES_tradnl" baseline="-25000" dirty="0"/>
              <a:t>1</a:t>
            </a:r>
            <a:r>
              <a:rPr lang="es-ES_tradnl" dirty="0"/>
              <a:t>)</a:t>
            </a:r>
          </a:p>
        </p:txBody>
      </p:sp>
      <p:sp>
        <p:nvSpPr>
          <p:cNvPr id="7" name="Oval 6">
            <a:extLst>
              <a:ext uri="{FF2B5EF4-FFF2-40B4-BE49-F238E27FC236}">
                <a16:creationId xmlns:a16="http://schemas.microsoft.com/office/drawing/2014/main" id="{A5D9EE49-9B07-D5A5-F98E-59DC3FE3CD65}"/>
              </a:ext>
            </a:extLst>
          </p:cNvPr>
          <p:cNvSpPr/>
          <p:nvPr/>
        </p:nvSpPr>
        <p:spPr>
          <a:xfrm>
            <a:off x="10367481" y="4739061"/>
            <a:ext cx="482321" cy="492369"/>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TextBox 13">
            <a:extLst>
              <a:ext uri="{FF2B5EF4-FFF2-40B4-BE49-F238E27FC236}">
                <a16:creationId xmlns:a16="http://schemas.microsoft.com/office/drawing/2014/main" id="{2D30FFFC-6F7F-F4F2-F607-F939C3218B9C}"/>
              </a:ext>
            </a:extLst>
          </p:cNvPr>
          <p:cNvSpPr txBox="1"/>
          <p:nvPr/>
        </p:nvSpPr>
        <p:spPr>
          <a:xfrm>
            <a:off x="9125543" y="3726264"/>
            <a:ext cx="1483098" cy="369332"/>
          </a:xfrm>
          <a:prstGeom prst="rect">
            <a:avLst/>
          </a:prstGeom>
          <a:noFill/>
        </p:spPr>
        <p:txBody>
          <a:bodyPr wrap="none" rtlCol="0">
            <a:spAutoFit/>
          </a:bodyPr>
          <a:lstStyle/>
          <a:p>
            <a:r>
              <a:rPr lang="es-ES_tradnl" dirty="0"/>
              <a:t>Buenos Aires</a:t>
            </a:r>
          </a:p>
        </p:txBody>
      </p:sp>
      <p:sp>
        <p:nvSpPr>
          <p:cNvPr id="8" name="Oval 7">
            <a:extLst>
              <a:ext uri="{FF2B5EF4-FFF2-40B4-BE49-F238E27FC236}">
                <a16:creationId xmlns:a16="http://schemas.microsoft.com/office/drawing/2014/main" id="{C33DFEFD-9058-7FB5-D18A-0CE8068BC9F7}"/>
              </a:ext>
            </a:extLst>
          </p:cNvPr>
          <p:cNvSpPr/>
          <p:nvPr/>
        </p:nvSpPr>
        <p:spPr>
          <a:xfrm>
            <a:off x="9639639" y="3250517"/>
            <a:ext cx="482321" cy="492369"/>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Oval 8">
            <a:extLst>
              <a:ext uri="{FF2B5EF4-FFF2-40B4-BE49-F238E27FC236}">
                <a16:creationId xmlns:a16="http://schemas.microsoft.com/office/drawing/2014/main" id="{715CD03E-3AB9-D42A-748B-7E03E0240AA3}"/>
              </a:ext>
            </a:extLst>
          </p:cNvPr>
          <p:cNvSpPr/>
          <p:nvPr/>
        </p:nvSpPr>
        <p:spPr>
          <a:xfrm>
            <a:off x="5997074" y="2459880"/>
            <a:ext cx="482321" cy="492369"/>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Oval 9">
            <a:extLst>
              <a:ext uri="{FF2B5EF4-FFF2-40B4-BE49-F238E27FC236}">
                <a16:creationId xmlns:a16="http://schemas.microsoft.com/office/drawing/2014/main" id="{D2BC4432-13C7-EF17-CB0C-A410B555EA44}"/>
              </a:ext>
            </a:extLst>
          </p:cNvPr>
          <p:cNvSpPr/>
          <p:nvPr/>
        </p:nvSpPr>
        <p:spPr>
          <a:xfrm>
            <a:off x="1628904" y="4637026"/>
            <a:ext cx="482321" cy="492369"/>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TextBox 10">
            <a:extLst>
              <a:ext uri="{FF2B5EF4-FFF2-40B4-BE49-F238E27FC236}">
                <a16:creationId xmlns:a16="http://schemas.microsoft.com/office/drawing/2014/main" id="{5112CDE5-FC1E-C0A0-947F-A4F65FA85909}"/>
              </a:ext>
            </a:extLst>
          </p:cNvPr>
          <p:cNvSpPr txBox="1"/>
          <p:nvPr/>
        </p:nvSpPr>
        <p:spPr>
          <a:xfrm>
            <a:off x="1350530" y="5154631"/>
            <a:ext cx="1039067" cy="369332"/>
          </a:xfrm>
          <a:prstGeom prst="rect">
            <a:avLst/>
          </a:prstGeom>
          <a:noFill/>
        </p:spPr>
        <p:txBody>
          <a:bodyPr wrap="none" rtlCol="0">
            <a:spAutoFit/>
          </a:bodyPr>
          <a:lstStyle/>
          <a:p>
            <a:r>
              <a:rPr lang="es-ES_tradnl" dirty="0"/>
              <a:t>Córdoba</a:t>
            </a:r>
          </a:p>
        </p:txBody>
      </p:sp>
      <p:sp>
        <p:nvSpPr>
          <p:cNvPr id="12" name="TextBox 11">
            <a:extLst>
              <a:ext uri="{FF2B5EF4-FFF2-40B4-BE49-F238E27FC236}">
                <a16:creationId xmlns:a16="http://schemas.microsoft.com/office/drawing/2014/main" id="{F8FE390D-DD03-EEBE-AE7D-161831AEB400}"/>
              </a:ext>
            </a:extLst>
          </p:cNvPr>
          <p:cNvSpPr txBox="1"/>
          <p:nvPr/>
        </p:nvSpPr>
        <p:spPr>
          <a:xfrm>
            <a:off x="5766919" y="2090548"/>
            <a:ext cx="942630" cy="369332"/>
          </a:xfrm>
          <a:prstGeom prst="rect">
            <a:avLst/>
          </a:prstGeom>
          <a:noFill/>
        </p:spPr>
        <p:txBody>
          <a:bodyPr wrap="none" rtlCol="0">
            <a:spAutoFit/>
          </a:bodyPr>
          <a:lstStyle/>
          <a:p>
            <a:r>
              <a:rPr lang="es-ES_tradnl" dirty="0"/>
              <a:t>Rosario</a:t>
            </a:r>
          </a:p>
        </p:txBody>
      </p:sp>
      <p:sp>
        <p:nvSpPr>
          <p:cNvPr id="13" name="TextBox 12">
            <a:extLst>
              <a:ext uri="{FF2B5EF4-FFF2-40B4-BE49-F238E27FC236}">
                <a16:creationId xmlns:a16="http://schemas.microsoft.com/office/drawing/2014/main" id="{9F82B132-D737-273C-2E0A-77ABA4E5096A}"/>
              </a:ext>
            </a:extLst>
          </p:cNvPr>
          <p:cNvSpPr txBox="1"/>
          <p:nvPr/>
        </p:nvSpPr>
        <p:spPr>
          <a:xfrm>
            <a:off x="10115562" y="5216821"/>
            <a:ext cx="1010213" cy="369332"/>
          </a:xfrm>
          <a:prstGeom prst="rect">
            <a:avLst/>
          </a:prstGeom>
          <a:noFill/>
        </p:spPr>
        <p:txBody>
          <a:bodyPr wrap="none" rtlCol="0">
            <a:spAutoFit/>
          </a:bodyPr>
          <a:lstStyle/>
          <a:p>
            <a:r>
              <a:rPr lang="es-ES_tradnl" dirty="0"/>
              <a:t>La Plata</a:t>
            </a:r>
          </a:p>
        </p:txBody>
      </p:sp>
      <p:cxnSp>
        <p:nvCxnSpPr>
          <p:cNvPr id="70" name="Straight Connector 69">
            <a:extLst>
              <a:ext uri="{FF2B5EF4-FFF2-40B4-BE49-F238E27FC236}">
                <a16:creationId xmlns:a16="http://schemas.microsoft.com/office/drawing/2014/main" id="{86872E21-9B3A-BE48-2A44-89A7A2801316}"/>
              </a:ext>
            </a:extLst>
          </p:cNvPr>
          <p:cNvCxnSpPr>
            <a:cxnSpLocks/>
          </p:cNvCxnSpPr>
          <p:nvPr/>
        </p:nvCxnSpPr>
        <p:spPr>
          <a:xfrm>
            <a:off x="4494727" y="2059252"/>
            <a:ext cx="6035946" cy="77840"/>
          </a:xfrm>
          <a:prstGeom prst="line">
            <a:avLst/>
          </a:prstGeom>
          <a:ln w="19050">
            <a:solidFill>
              <a:schemeClr val="tx1">
                <a:lumMod val="95000"/>
                <a:lumOff val="5000"/>
                <a:alpha val="55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708895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2400" dirty="0"/>
              <a:t>Una forma de resolver esto es </a:t>
            </a:r>
            <a:r>
              <a:rPr lang="es-ES" sz="2400" b="1" dirty="0">
                <a:solidFill>
                  <a:schemeClr val="accent6">
                    <a:lumMod val="60000"/>
                    <a:lumOff val="40000"/>
                  </a:schemeClr>
                </a:solidFill>
              </a:rPr>
              <a:t>discretizar el espacio</a:t>
            </a:r>
            <a:r>
              <a:rPr lang="es-ES" sz="2400" dirty="0"/>
              <a:t>. </a:t>
            </a:r>
          </a:p>
          <a:p>
            <a:pPr marL="0" indent="0">
              <a:buNone/>
            </a:pPr>
            <a:r>
              <a:rPr lang="es-ES" sz="2400" dirty="0"/>
              <a:t>Por ejemplo, podemos mover de a pequeños pasos a los aeropuertos en dirección x o y, y en una cantidad fija. </a:t>
            </a:r>
          </a:p>
          <a:p>
            <a:pPr marL="0" indent="0">
              <a:buNone/>
            </a:pPr>
            <a:r>
              <a:rPr lang="es-ES" sz="2400" dirty="0"/>
              <a:t>Con 4 variables, nos da 8 sucesores para cada estado. De ahí aplicamos cualquier algoritmo de búsqueda local.</a:t>
            </a:r>
          </a:p>
        </p:txBody>
      </p:sp>
    </p:spTree>
    <p:extLst>
      <p:ext uri="{BB962C8B-B14F-4D97-AF65-F5344CB8AC3E}">
        <p14:creationId xmlns:p14="http://schemas.microsoft.com/office/powerpoint/2010/main" val="13226915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7192572" cy="3969785"/>
          </a:xfrm>
        </p:spPr>
        <p:txBody>
          <a:bodyPr>
            <a:normAutofit fontScale="92500"/>
          </a:bodyPr>
          <a:lstStyle/>
          <a:p>
            <a:pPr marL="0" indent="0">
              <a:buNone/>
            </a:pPr>
            <a:r>
              <a:rPr lang="es-ES" sz="2400" dirty="0"/>
              <a:t>Hay métodos de usar el gradiente para encontrar un máximo o mínimo:</a:t>
            </a:r>
          </a:p>
          <a:p>
            <a:pPr marL="0" indent="0">
              <a:buNone/>
            </a:pPr>
            <a:endParaRPr lang="es-ES" sz="2400" dirty="0"/>
          </a:p>
          <a:p>
            <a:pPr marL="0" indent="0">
              <a:buNone/>
            </a:pPr>
            <a:endParaRPr lang="es-ES" sz="2400" dirty="0"/>
          </a:p>
          <a:p>
            <a:pPr marL="0" indent="0">
              <a:buNone/>
            </a:pPr>
            <a:r>
              <a:rPr lang="es-ES" sz="2400" dirty="0"/>
              <a:t>En algunos casos podemos resolver la ecuación diferencial: </a:t>
            </a:r>
          </a:p>
          <a:p>
            <a:pPr marL="0" indent="0">
              <a:buNone/>
            </a:pPr>
            <a:endParaRPr lang="es-ES" sz="2400" dirty="0"/>
          </a:p>
          <a:p>
            <a:pPr marL="0" indent="0">
              <a:buNone/>
            </a:pPr>
            <a:r>
              <a:rPr lang="es-ES" sz="2400" dirty="0"/>
              <a:t>Para el ejemplo si tuviéramos un solo aeropuerto, sería la media aritmética de la ubicación de las ciudades.</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2EFA8F5-56E6-4659-A538-46AA0ED6BED0}"/>
                  </a:ext>
                </a:extLst>
              </p:cNvPr>
              <p:cNvSpPr txBox="1"/>
              <p:nvPr/>
            </p:nvSpPr>
            <p:spPr>
              <a:xfrm>
                <a:off x="3121611" y="3018682"/>
                <a:ext cx="2805961" cy="57201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num>
                            <m:den>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1</m:t>
                                  </m:r>
                                </m:sub>
                              </m:sSub>
                            </m:den>
                          </m:f>
                          <m:r>
                            <a:rPr lang="en-US" b="0" i="1" smtClean="0">
                              <a:latin typeface="Cambria Math" panose="02040503050406030204" pitchFamily="18" charset="0"/>
                              <a:ea typeface="Cambria Math" panose="02040503050406030204" pitchFamily="18" charset="0"/>
                            </a:rPr>
                            <m:t> ,</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2</m:t>
                                  </m:r>
                                </m:sub>
                              </m:sSub>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𝑓</m:t>
                              </m:r>
                            </m:num>
                            <m:den>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b="0" i="1" smtClean="0">
                                      <a:latin typeface="Cambria Math" panose="02040503050406030204" pitchFamily="18" charset="0"/>
                                      <a:ea typeface="Cambria Math" panose="02040503050406030204" pitchFamily="18" charset="0"/>
                                    </a:rPr>
                                    <m:t>2</m:t>
                                  </m:r>
                                </m:sub>
                              </m:sSub>
                            </m:den>
                          </m:f>
                        </m:e>
                      </m:d>
                    </m:oMath>
                  </m:oMathPara>
                </a14:m>
                <a:endParaRPr lang="es-ES_tradnl" dirty="0"/>
              </a:p>
            </p:txBody>
          </p:sp>
        </mc:Choice>
        <mc:Fallback xmlns="">
          <p:sp>
            <p:nvSpPr>
              <p:cNvPr id="3" name="TextBox 2">
                <a:extLst>
                  <a:ext uri="{FF2B5EF4-FFF2-40B4-BE49-F238E27FC236}">
                    <a16:creationId xmlns:a16="http://schemas.microsoft.com/office/drawing/2014/main" id="{52EFA8F5-56E6-4659-A538-46AA0ED6BED0}"/>
                  </a:ext>
                </a:extLst>
              </p:cNvPr>
              <p:cNvSpPr txBox="1">
                <a:spLocks noRot="1" noChangeAspect="1" noMove="1" noResize="1" noEditPoints="1" noAdjustHandles="1" noChangeArrowheads="1" noChangeShapeType="1" noTextEdit="1"/>
              </p:cNvSpPr>
              <p:nvPr/>
            </p:nvSpPr>
            <p:spPr>
              <a:xfrm>
                <a:off x="3121611" y="3018682"/>
                <a:ext cx="2805961" cy="572016"/>
              </a:xfrm>
              <a:prstGeom prst="rect">
                <a:avLst/>
              </a:prstGeom>
              <a:blipFill>
                <a:blip r:embed="rId3"/>
                <a:stretch>
                  <a:fillRect t="-4348" b="-15217"/>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4144520" y="4367790"/>
                <a:ext cx="7601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b="0" i="1" smtClean="0">
                          <a:latin typeface="Cambria Math" panose="02040503050406030204" pitchFamily="18" charset="0"/>
                          <a:ea typeface="Cambria Math" panose="02040503050406030204" pitchFamily="18" charset="0"/>
                        </a:rPr>
                        <m:t>=0</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4144520" y="4367790"/>
                <a:ext cx="760144" cy="276999"/>
              </a:xfrm>
              <a:prstGeom prst="rect">
                <a:avLst/>
              </a:prstGeom>
              <a:blipFill>
                <a:blip r:embed="rId4"/>
                <a:stretch>
                  <a:fillRect l="-6557" t="-4545" r="-4918" b="-36364"/>
                </a:stretch>
              </a:blipFill>
            </p:spPr>
            <p:txBody>
              <a:bodyPr/>
              <a:lstStyle/>
              <a:p>
                <a:r>
                  <a:rPr lang="es-ES_tradnl">
                    <a:noFill/>
                  </a:rPr>
                  <a:t> </a:t>
                </a:r>
              </a:p>
            </p:txBody>
          </p:sp>
        </mc:Fallback>
      </mc:AlternateContent>
      <p:pic>
        <p:nvPicPr>
          <p:cNvPr id="9" name="Picture 8" descr="A dirt path leading to a hill with grass and a cloud in the sky&#10;&#10;AI-generated content may be incorrect.">
            <a:extLst>
              <a:ext uri="{FF2B5EF4-FFF2-40B4-BE49-F238E27FC236}">
                <a16:creationId xmlns:a16="http://schemas.microsoft.com/office/drawing/2014/main" id="{8D2D2AC2-7A1D-2433-710B-AE5B9FBDAF78}"/>
              </a:ext>
            </a:extLst>
          </p:cNvPr>
          <p:cNvPicPr>
            <a:picLocks noChangeAspect="1"/>
          </p:cNvPicPr>
          <p:nvPr/>
        </p:nvPicPr>
        <p:blipFill>
          <a:blip r:embed="rId5"/>
          <a:stretch>
            <a:fillRect/>
          </a:stretch>
        </p:blipFill>
        <p:spPr>
          <a:xfrm>
            <a:off x="8127124" y="1879364"/>
            <a:ext cx="3030860" cy="4023729"/>
          </a:xfrm>
          <a:prstGeom prst="ellipse">
            <a:avLst/>
          </a:prstGeom>
          <a:ln>
            <a:noFill/>
          </a:ln>
          <a:effectLst>
            <a:softEdge rad="112500"/>
          </a:effectLst>
        </p:spPr>
      </p:pic>
      <p:cxnSp>
        <p:nvCxnSpPr>
          <p:cNvPr id="11" name="Straight Arrow Connector 10">
            <a:extLst>
              <a:ext uri="{FF2B5EF4-FFF2-40B4-BE49-F238E27FC236}">
                <a16:creationId xmlns:a16="http://schemas.microsoft.com/office/drawing/2014/main" id="{8AB014F5-18D3-E622-573D-1A15AA66C041}"/>
              </a:ext>
            </a:extLst>
          </p:cNvPr>
          <p:cNvCxnSpPr>
            <a:cxnSpLocks/>
          </p:cNvCxnSpPr>
          <p:nvPr/>
        </p:nvCxnSpPr>
        <p:spPr>
          <a:xfrm flipV="1">
            <a:off x="9088821" y="3697014"/>
            <a:ext cx="197069" cy="65582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64497627-3F31-F91A-C360-56C1A56DD54C}"/>
                  </a:ext>
                </a:extLst>
              </p:cNvPr>
              <p:cNvSpPr txBox="1"/>
              <p:nvPr/>
            </p:nvSpPr>
            <p:spPr>
              <a:xfrm>
                <a:off x="8487761" y="3944320"/>
                <a:ext cx="798129" cy="46166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s-ES_tradnl" sz="2400" i="1" smtClean="0">
                          <a:solidFill>
                            <a:srgbClr val="FF0000"/>
                          </a:solidFill>
                          <a:latin typeface="Cambria Math" panose="02040503050406030204" pitchFamily="18" charset="0"/>
                          <a:ea typeface="Cambria Math" panose="02040503050406030204" pitchFamily="18" charset="0"/>
                        </a:rPr>
                        <m:t>∇</m:t>
                      </m:r>
                      <m:r>
                        <a:rPr lang="en-US" sz="2400" b="0" i="1" smtClean="0">
                          <a:solidFill>
                            <a:srgbClr val="FF0000"/>
                          </a:solidFill>
                          <a:latin typeface="Cambria Math" panose="02040503050406030204" pitchFamily="18" charset="0"/>
                          <a:ea typeface="Cambria Math" panose="02040503050406030204" pitchFamily="18" charset="0"/>
                        </a:rPr>
                        <m:t>𝑓</m:t>
                      </m:r>
                    </m:oMath>
                  </m:oMathPara>
                </a14:m>
                <a:endParaRPr lang="es-ES_tradnl" sz="2400" dirty="0">
                  <a:solidFill>
                    <a:srgbClr val="FF0000"/>
                  </a:solidFill>
                </a:endParaRPr>
              </a:p>
            </p:txBody>
          </p:sp>
        </mc:Choice>
        <mc:Fallback xmlns="">
          <p:sp>
            <p:nvSpPr>
              <p:cNvPr id="15" name="TextBox 14">
                <a:extLst>
                  <a:ext uri="{FF2B5EF4-FFF2-40B4-BE49-F238E27FC236}">
                    <a16:creationId xmlns:a16="http://schemas.microsoft.com/office/drawing/2014/main" id="{64497627-3F31-F91A-C360-56C1A56DD54C}"/>
                  </a:ext>
                </a:extLst>
              </p:cNvPr>
              <p:cNvSpPr txBox="1">
                <a:spLocks noRot="1" noChangeAspect="1" noMove="1" noResize="1" noEditPoints="1" noAdjustHandles="1" noChangeArrowheads="1" noChangeShapeType="1" noTextEdit="1"/>
              </p:cNvSpPr>
              <p:nvPr/>
            </p:nvSpPr>
            <p:spPr>
              <a:xfrm>
                <a:off x="8487761" y="3944320"/>
                <a:ext cx="798129" cy="461665"/>
              </a:xfrm>
              <a:prstGeom prst="rect">
                <a:avLst/>
              </a:prstGeom>
              <a:blipFill>
                <a:blip r:embed="rId6"/>
                <a:stretch>
                  <a:fillRect b="-15789"/>
                </a:stretch>
              </a:blipFill>
            </p:spPr>
            <p:txBody>
              <a:bodyPr/>
              <a:lstStyle/>
              <a:p>
                <a:r>
                  <a:rPr lang="es-ES_tradnl">
                    <a:noFill/>
                  </a:rPr>
                  <a:t> </a:t>
                </a:r>
              </a:p>
            </p:txBody>
          </p:sp>
        </mc:Fallback>
      </mc:AlternateContent>
    </p:spTree>
    <p:extLst>
      <p:ext uri="{BB962C8B-B14F-4D97-AF65-F5344CB8AC3E}">
        <p14:creationId xmlns:p14="http://schemas.microsoft.com/office/powerpoint/2010/main" val="8453429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4169978" y="1959428"/>
            <a:ext cx="7221921" cy="3969785"/>
          </a:xfrm>
        </p:spPr>
        <p:txBody>
          <a:bodyPr>
            <a:normAutofit fontScale="92500" lnSpcReduction="10000"/>
          </a:bodyPr>
          <a:lstStyle/>
          <a:p>
            <a:pPr marL="0" indent="0">
              <a:buNone/>
            </a:pPr>
            <a:r>
              <a:rPr lang="es-ES" sz="2400" dirty="0"/>
              <a:t>En muchos casos esto no puede resolverse directamente. Pero podemos hacer uso del algoritmo de gradiente, haciendo un cambio local</a:t>
            </a:r>
          </a:p>
          <a:p>
            <a:pPr marL="0" indent="0">
              <a:buNone/>
            </a:pPr>
            <a:endParaRPr lang="es-ES" sz="2400" dirty="0"/>
          </a:p>
          <a:p>
            <a:pPr marL="0" indent="0">
              <a:buNone/>
            </a:pPr>
            <a:r>
              <a:rPr lang="es-ES" sz="2400" dirty="0"/>
              <a:t>En donde alfa es una constante pequeña, que en redes neuronales se llama </a:t>
            </a:r>
            <a:r>
              <a:rPr lang="es-ES" sz="2400" b="1" dirty="0">
                <a:solidFill>
                  <a:schemeClr val="accent2">
                    <a:lumMod val="60000"/>
                    <a:lumOff val="40000"/>
                  </a:schemeClr>
                </a:solidFill>
              </a:rPr>
              <a:t>constante de aprendizaje.</a:t>
            </a:r>
          </a:p>
          <a:p>
            <a:pPr marL="0" indent="0">
              <a:buNone/>
            </a:pPr>
            <a:r>
              <a:rPr lang="es-ES" sz="2400" dirty="0"/>
              <a:t>Hay casos que no tenemos la función objetivo de forma diferenciable. En estos casos se usa el gradiente empírico evaluando pequeño incrementos y decrementos de cada coordenada. </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24CAA64-8099-9CE3-5247-B3FA290107F7}"/>
                  </a:ext>
                </a:extLst>
              </p:cNvPr>
              <p:cNvSpPr txBox="1"/>
              <p:nvPr/>
            </p:nvSpPr>
            <p:spPr>
              <a:xfrm>
                <a:off x="6615589" y="3191958"/>
                <a:ext cx="209660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ea typeface="Cambria Math" panose="02040503050406030204" pitchFamily="18" charset="0"/>
                            </a:rPr>
                            <m:t>𝑛𝑒𝑤</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 </m:t>
                      </m:r>
                      <m:r>
                        <m:rPr>
                          <m:sty m:val="p"/>
                        </m:rPr>
                        <a:rPr lang="es-ES_tradnl"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𝑓</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𝑋</m:t>
                      </m:r>
                      <m:r>
                        <a:rPr lang="en-US" i="1">
                          <a:latin typeface="Cambria Math" panose="02040503050406030204" pitchFamily="18" charset="0"/>
                          <a:ea typeface="Cambria Math" panose="02040503050406030204" pitchFamily="18" charset="0"/>
                        </a:rPr>
                        <m:t>)</m:t>
                      </m:r>
                    </m:oMath>
                  </m:oMathPara>
                </a14:m>
                <a:endParaRPr lang="es-ES_tradnl" dirty="0"/>
              </a:p>
            </p:txBody>
          </p:sp>
        </mc:Choice>
        <mc:Fallback xmlns="">
          <p:sp>
            <p:nvSpPr>
              <p:cNvPr id="7" name="TextBox 6">
                <a:extLst>
                  <a:ext uri="{FF2B5EF4-FFF2-40B4-BE49-F238E27FC236}">
                    <a16:creationId xmlns:a16="http://schemas.microsoft.com/office/drawing/2014/main" id="{B24CAA64-8099-9CE3-5247-B3FA290107F7}"/>
                  </a:ext>
                </a:extLst>
              </p:cNvPr>
              <p:cNvSpPr txBox="1">
                <a:spLocks noRot="1" noChangeAspect="1" noMove="1" noResize="1" noEditPoints="1" noAdjustHandles="1" noChangeArrowheads="1" noChangeShapeType="1" noTextEdit="1"/>
              </p:cNvSpPr>
              <p:nvPr/>
            </p:nvSpPr>
            <p:spPr>
              <a:xfrm>
                <a:off x="6615589" y="3191958"/>
                <a:ext cx="2096600" cy="276999"/>
              </a:xfrm>
              <a:prstGeom prst="rect">
                <a:avLst/>
              </a:prstGeom>
              <a:blipFill>
                <a:blip r:embed="rId3"/>
                <a:stretch>
                  <a:fillRect l="-1807" t="-8696" r="-3614" b="-34783"/>
                </a:stretch>
              </a:blipFill>
            </p:spPr>
            <p:txBody>
              <a:bodyPr/>
              <a:lstStyle/>
              <a:p>
                <a:r>
                  <a:rPr lang="es-ES_tradnl">
                    <a:noFill/>
                  </a:rPr>
                  <a:t> </a:t>
                </a:r>
              </a:p>
            </p:txBody>
          </p:sp>
        </mc:Fallback>
      </mc:AlternateContent>
      <p:pic>
        <p:nvPicPr>
          <p:cNvPr id="3" name="Picture 2" descr="A dirt path leading to a hill with grass and a cloud in the sky&#10;&#10;AI-generated content may be incorrect.">
            <a:extLst>
              <a:ext uri="{FF2B5EF4-FFF2-40B4-BE49-F238E27FC236}">
                <a16:creationId xmlns:a16="http://schemas.microsoft.com/office/drawing/2014/main" id="{AA0E29E2-1365-38A6-CCD5-23097733F5E3}"/>
              </a:ext>
            </a:extLst>
          </p:cNvPr>
          <p:cNvPicPr>
            <a:picLocks noChangeAspect="1"/>
          </p:cNvPicPr>
          <p:nvPr/>
        </p:nvPicPr>
        <p:blipFill>
          <a:blip r:embed="rId4"/>
          <a:stretch>
            <a:fillRect/>
          </a:stretch>
        </p:blipFill>
        <p:spPr>
          <a:xfrm>
            <a:off x="905018" y="1890452"/>
            <a:ext cx="3030860" cy="4023729"/>
          </a:xfrm>
          <a:prstGeom prst="ellipse">
            <a:avLst/>
          </a:prstGeom>
          <a:ln>
            <a:solidFill>
              <a:srgbClr val="FF0000"/>
            </a:solidFill>
          </a:ln>
          <a:effectLst>
            <a:softEdge rad="112500"/>
          </a:effectLst>
        </p:spPr>
      </p:pic>
      <p:sp>
        <p:nvSpPr>
          <p:cNvPr id="11" name="Freeform 10">
            <a:extLst>
              <a:ext uri="{FF2B5EF4-FFF2-40B4-BE49-F238E27FC236}">
                <a16:creationId xmlns:a16="http://schemas.microsoft.com/office/drawing/2014/main" id="{C289C2D9-3622-C32C-BDF1-1914D5A6BFC3}"/>
              </a:ext>
            </a:extLst>
          </p:cNvPr>
          <p:cNvSpPr/>
          <p:nvPr/>
        </p:nvSpPr>
        <p:spPr>
          <a:xfrm>
            <a:off x="1663202" y="4141556"/>
            <a:ext cx="151175" cy="300627"/>
          </a:xfrm>
          <a:custGeom>
            <a:avLst/>
            <a:gdLst>
              <a:gd name="connsiteX0" fmla="*/ 0 w 302895"/>
              <a:gd name="connsiteY0" fmla="*/ 411480 h 411480"/>
              <a:gd name="connsiteX1" fmla="*/ 120015 w 302895"/>
              <a:gd name="connsiteY1" fmla="*/ 102870 h 411480"/>
              <a:gd name="connsiteX2" fmla="*/ 302895 w 302895"/>
              <a:gd name="connsiteY2" fmla="*/ 0 h 411480"/>
              <a:gd name="connsiteX0" fmla="*/ 2257 w 305152"/>
              <a:gd name="connsiteY0" fmla="*/ 411480 h 411480"/>
              <a:gd name="connsiteX1" fmla="*/ 19402 w 305152"/>
              <a:gd name="connsiteY1" fmla="*/ 171450 h 411480"/>
              <a:gd name="connsiteX2" fmla="*/ 305152 w 305152"/>
              <a:gd name="connsiteY2" fmla="*/ 0 h 411480"/>
              <a:gd name="connsiteX0" fmla="*/ 2257 w 236572"/>
              <a:gd name="connsiteY0" fmla="*/ 277673 h 277673"/>
              <a:gd name="connsiteX1" fmla="*/ 19402 w 236572"/>
              <a:gd name="connsiteY1" fmla="*/ 37643 h 277673"/>
              <a:gd name="connsiteX2" fmla="*/ 236572 w 236572"/>
              <a:gd name="connsiteY2" fmla="*/ 9068 h 277673"/>
              <a:gd name="connsiteX0" fmla="*/ 2257 w 179644"/>
              <a:gd name="connsiteY0" fmla="*/ 279159 h 279159"/>
              <a:gd name="connsiteX1" fmla="*/ 19402 w 179644"/>
              <a:gd name="connsiteY1" fmla="*/ 39129 h 279159"/>
              <a:gd name="connsiteX2" fmla="*/ 179644 w 179644"/>
              <a:gd name="connsiteY2" fmla="*/ 6996 h 279159"/>
              <a:gd name="connsiteX0" fmla="*/ 20041 w 197428"/>
              <a:gd name="connsiteY0" fmla="*/ 272163 h 272163"/>
              <a:gd name="connsiteX1" fmla="*/ 15839 w 197428"/>
              <a:gd name="connsiteY1" fmla="*/ 85502 h 272163"/>
              <a:gd name="connsiteX2" fmla="*/ 197428 w 197428"/>
              <a:gd name="connsiteY2" fmla="*/ 0 h 272163"/>
              <a:gd name="connsiteX0" fmla="*/ 20041 w 197428"/>
              <a:gd name="connsiteY0" fmla="*/ 272163 h 272163"/>
              <a:gd name="connsiteX1" fmla="*/ 15839 w 197428"/>
              <a:gd name="connsiteY1" fmla="*/ 85502 h 272163"/>
              <a:gd name="connsiteX2" fmla="*/ 197428 w 197428"/>
              <a:gd name="connsiteY2" fmla="*/ 0 h 272163"/>
              <a:gd name="connsiteX0" fmla="*/ 20041 w 151175"/>
              <a:gd name="connsiteY0" fmla="*/ 300627 h 300627"/>
              <a:gd name="connsiteX1" fmla="*/ 15839 w 151175"/>
              <a:gd name="connsiteY1" fmla="*/ 113966 h 300627"/>
              <a:gd name="connsiteX2" fmla="*/ 151175 w 151175"/>
              <a:gd name="connsiteY2" fmla="*/ 0 h 300627"/>
            </a:gdLst>
            <a:ahLst/>
            <a:cxnLst>
              <a:cxn ang="0">
                <a:pos x="connsiteX0" y="connsiteY0"/>
              </a:cxn>
              <a:cxn ang="0">
                <a:pos x="connsiteX1" y="connsiteY1"/>
              </a:cxn>
              <a:cxn ang="0">
                <a:pos x="connsiteX2" y="connsiteY2"/>
              </a:cxn>
            </a:cxnLst>
            <a:rect l="l" t="t" r="r" b="b"/>
            <a:pathLst>
              <a:path w="151175" h="300627">
                <a:moveTo>
                  <a:pt x="20041" y="300627"/>
                </a:moveTo>
                <a:cubicBezTo>
                  <a:pt x="54807" y="180612"/>
                  <a:pt x="-34643" y="182546"/>
                  <a:pt x="15839" y="113966"/>
                </a:cubicBezTo>
                <a:cubicBezTo>
                  <a:pt x="41415" y="41828"/>
                  <a:pt x="125458" y="7620"/>
                  <a:pt x="151175" y="0"/>
                </a:cubicBezTo>
              </a:path>
            </a:pathLst>
          </a:custGeom>
          <a:noFill/>
          <a:ln w="19050">
            <a:solidFill>
              <a:srgbClr val="FF0000"/>
            </a:solidFill>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Freeform 11">
            <a:extLst>
              <a:ext uri="{FF2B5EF4-FFF2-40B4-BE49-F238E27FC236}">
                <a16:creationId xmlns:a16="http://schemas.microsoft.com/office/drawing/2014/main" id="{7694E040-51D4-F25E-D87A-D290E28D444C}"/>
              </a:ext>
            </a:extLst>
          </p:cNvPr>
          <p:cNvSpPr/>
          <p:nvPr/>
        </p:nvSpPr>
        <p:spPr>
          <a:xfrm>
            <a:off x="1814377" y="3840929"/>
            <a:ext cx="151175" cy="300627"/>
          </a:xfrm>
          <a:custGeom>
            <a:avLst/>
            <a:gdLst>
              <a:gd name="connsiteX0" fmla="*/ 0 w 302895"/>
              <a:gd name="connsiteY0" fmla="*/ 411480 h 411480"/>
              <a:gd name="connsiteX1" fmla="*/ 120015 w 302895"/>
              <a:gd name="connsiteY1" fmla="*/ 102870 h 411480"/>
              <a:gd name="connsiteX2" fmla="*/ 302895 w 302895"/>
              <a:gd name="connsiteY2" fmla="*/ 0 h 411480"/>
              <a:gd name="connsiteX0" fmla="*/ 2257 w 305152"/>
              <a:gd name="connsiteY0" fmla="*/ 411480 h 411480"/>
              <a:gd name="connsiteX1" fmla="*/ 19402 w 305152"/>
              <a:gd name="connsiteY1" fmla="*/ 171450 h 411480"/>
              <a:gd name="connsiteX2" fmla="*/ 305152 w 305152"/>
              <a:gd name="connsiteY2" fmla="*/ 0 h 411480"/>
              <a:gd name="connsiteX0" fmla="*/ 2257 w 236572"/>
              <a:gd name="connsiteY0" fmla="*/ 277673 h 277673"/>
              <a:gd name="connsiteX1" fmla="*/ 19402 w 236572"/>
              <a:gd name="connsiteY1" fmla="*/ 37643 h 277673"/>
              <a:gd name="connsiteX2" fmla="*/ 236572 w 236572"/>
              <a:gd name="connsiteY2" fmla="*/ 9068 h 277673"/>
              <a:gd name="connsiteX0" fmla="*/ 2257 w 179644"/>
              <a:gd name="connsiteY0" fmla="*/ 279159 h 279159"/>
              <a:gd name="connsiteX1" fmla="*/ 19402 w 179644"/>
              <a:gd name="connsiteY1" fmla="*/ 39129 h 279159"/>
              <a:gd name="connsiteX2" fmla="*/ 179644 w 179644"/>
              <a:gd name="connsiteY2" fmla="*/ 6996 h 279159"/>
              <a:gd name="connsiteX0" fmla="*/ 20041 w 197428"/>
              <a:gd name="connsiteY0" fmla="*/ 272163 h 272163"/>
              <a:gd name="connsiteX1" fmla="*/ 15839 w 197428"/>
              <a:gd name="connsiteY1" fmla="*/ 85502 h 272163"/>
              <a:gd name="connsiteX2" fmla="*/ 197428 w 197428"/>
              <a:gd name="connsiteY2" fmla="*/ 0 h 272163"/>
              <a:gd name="connsiteX0" fmla="*/ 20041 w 197428"/>
              <a:gd name="connsiteY0" fmla="*/ 272163 h 272163"/>
              <a:gd name="connsiteX1" fmla="*/ 15839 w 197428"/>
              <a:gd name="connsiteY1" fmla="*/ 85502 h 272163"/>
              <a:gd name="connsiteX2" fmla="*/ 197428 w 197428"/>
              <a:gd name="connsiteY2" fmla="*/ 0 h 272163"/>
              <a:gd name="connsiteX0" fmla="*/ 20041 w 151175"/>
              <a:gd name="connsiteY0" fmla="*/ 300627 h 300627"/>
              <a:gd name="connsiteX1" fmla="*/ 15839 w 151175"/>
              <a:gd name="connsiteY1" fmla="*/ 113966 h 300627"/>
              <a:gd name="connsiteX2" fmla="*/ 151175 w 151175"/>
              <a:gd name="connsiteY2" fmla="*/ 0 h 300627"/>
            </a:gdLst>
            <a:ahLst/>
            <a:cxnLst>
              <a:cxn ang="0">
                <a:pos x="connsiteX0" y="connsiteY0"/>
              </a:cxn>
              <a:cxn ang="0">
                <a:pos x="connsiteX1" y="connsiteY1"/>
              </a:cxn>
              <a:cxn ang="0">
                <a:pos x="connsiteX2" y="connsiteY2"/>
              </a:cxn>
            </a:cxnLst>
            <a:rect l="l" t="t" r="r" b="b"/>
            <a:pathLst>
              <a:path w="151175" h="300627">
                <a:moveTo>
                  <a:pt x="20041" y="300627"/>
                </a:moveTo>
                <a:cubicBezTo>
                  <a:pt x="54807" y="180612"/>
                  <a:pt x="-34643" y="182546"/>
                  <a:pt x="15839" y="113966"/>
                </a:cubicBezTo>
                <a:cubicBezTo>
                  <a:pt x="41415" y="41828"/>
                  <a:pt x="125458" y="7620"/>
                  <a:pt x="151175" y="0"/>
                </a:cubicBezTo>
              </a:path>
            </a:pathLst>
          </a:custGeom>
          <a:noFill/>
          <a:ln w="19050">
            <a:solidFill>
              <a:srgbClr val="FF0000"/>
            </a:solidFill>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Freeform 12">
            <a:extLst>
              <a:ext uri="{FF2B5EF4-FFF2-40B4-BE49-F238E27FC236}">
                <a16:creationId xmlns:a16="http://schemas.microsoft.com/office/drawing/2014/main" id="{B0D102D3-DBCC-979C-8E12-5058A3334F37}"/>
              </a:ext>
            </a:extLst>
          </p:cNvPr>
          <p:cNvSpPr/>
          <p:nvPr/>
        </p:nvSpPr>
        <p:spPr>
          <a:xfrm rot="1447995">
            <a:off x="1975006" y="3581244"/>
            <a:ext cx="63925" cy="250388"/>
          </a:xfrm>
          <a:custGeom>
            <a:avLst/>
            <a:gdLst>
              <a:gd name="connsiteX0" fmla="*/ 0 w 302895"/>
              <a:gd name="connsiteY0" fmla="*/ 411480 h 411480"/>
              <a:gd name="connsiteX1" fmla="*/ 120015 w 302895"/>
              <a:gd name="connsiteY1" fmla="*/ 102870 h 411480"/>
              <a:gd name="connsiteX2" fmla="*/ 302895 w 302895"/>
              <a:gd name="connsiteY2" fmla="*/ 0 h 411480"/>
              <a:gd name="connsiteX0" fmla="*/ 2257 w 305152"/>
              <a:gd name="connsiteY0" fmla="*/ 411480 h 411480"/>
              <a:gd name="connsiteX1" fmla="*/ 19402 w 305152"/>
              <a:gd name="connsiteY1" fmla="*/ 171450 h 411480"/>
              <a:gd name="connsiteX2" fmla="*/ 305152 w 305152"/>
              <a:gd name="connsiteY2" fmla="*/ 0 h 411480"/>
              <a:gd name="connsiteX0" fmla="*/ 2257 w 236572"/>
              <a:gd name="connsiteY0" fmla="*/ 277673 h 277673"/>
              <a:gd name="connsiteX1" fmla="*/ 19402 w 236572"/>
              <a:gd name="connsiteY1" fmla="*/ 37643 h 277673"/>
              <a:gd name="connsiteX2" fmla="*/ 236572 w 236572"/>
              <a:gd name="connsiteY2" fmla="*/ 9068 h 277673"/>
              <a:gd name="connsiteX0" fmla="*/ 2257 w 179644"/>
              <a:gd name="connsiteY0" fmla="*/ 279159 h 279159"/>
              <a:gd name="connsiteX1" fmla="*/ 19402 w 179644"/>
              <a:gd name="connsiteY1" fmla="*/ 39129 h 279159"/>
              <a:gd name="connsiteX2" fmla="*/ 179644 w 179644"/>
              <a:gd name="connsiteY2" fmla="*/ 6996 h 279159"/>
              <a:gd name="connsiteX0" fmla="*/ 20041 w 197428"/>
              <a:gd name="connsiteY0" fmla="*/ 272163 h 272163"/>
              <a:gd name="connsiteX1" fmla="*/ 15839 w 197428"/>
              <a:gd name="connsiteY1" fmla="*/ 85502 h 272163"/>
              <a:gd name="connsiteX2" fmla="*/ 197428 w 197428"/>
              <a:gd name="connsiteY2" fmla="*/ 0 h 272163"/>
              <a:gd name="connsiteX0" fmla="*/ 20041 w 197428"/>
              <a:gd name="connsiteY0" fmla="*/ 272163 h 272163"/>
              <a:gd name="connsiteX1" fmla="*/ 15839 w 197428"/>
              <a:gd name="connsiteY1" fmla="*/ 85502 h 272163"/>
              <a:gd name="connsiteX2" fmla="*/ 197428 w 197428"/>
              <a:gd name="connsiteY2" fmla="*/ 0 h 272163"/>
              <a:gd name="connsiteX0" fmla="*/ 20041 w 151175"/>
              <a:gd name="connsiteY0" fmla="*/ 300627 h 300627"/>
              <a:gd name="connsiteX1" fmla="*/ 15839 w 151175"/>
              <a:gd name="connsiteY1" fmla="*/ 113966 h 300627"/>
              <a:gd name="connsiteX2" fmla="*/ 151175 w 151175"/>
              <a:gd name="connsiteY2" fmla="*/ 0 h 300627"/>
              <a:gd name="connsiteX0" fmla="*/ 20041 w 28300"/>
              <a:gd name="connsiteY0" fmla="*/ 250388 h 250388"/>
              <a:gd name="connsiteX1" fmla="*/ 15839 w 28300"/>
              <a:gd name="connsiteY1" fmla="*/ 63727 h 250388"/>
              <a:gd name="connsiteX2" fmla="*/ 21633 w 28300"/>
              <a:gd name="connsiteY2" fmla="*/ 0 h 250388"/>
              <a:gd name="connsiteX0" fmla="*/ 57993 w 63925"/>
              <a:gd name="connsiteY0" fmla="*/ 250388 h 250388"/>
              <a:gd name="connsiteX1" fmla="*/ 11685 w 63925"/>
              <a:gd name="connsiteY1" fmla="*/ 117680 h 250388"/>
              <a:gd name="connsiteX2" fmla="*/ 59585 w 63925"/>
              <a:gd name="connsiteY2" fmla="*/ 0 h 250388"/>
            </a:gdLst>
            <a:ahLst/>
            <a:cxnLst>
              <a:cxn ang="0">
                <a:pos x="connsiteX0" y="connsiteY0"/>
              </a:cxn>
              <a:cxn ang="0">
                <a:pos x="connsiteX1" y="connsiteY1"/>
              </a:cxn>
              <a:cxn ang="0">
                <a:pos x="connsiteX2" y="connsiteY2"/>
              </a:cxn>
            </a:cxnLst>
            <a:rect l="l" t="t" r="r" b="b"/>
            <a:pathLst>
              <a:path w="63925" h="250388">
                <a:moveTo>
                  <a:pt x="57993" y="250388"/>
                </a:moveTo>
                <a:cubicBezTo>
                  <a:pt x="92759" y="130373"/>
                  <a:pt x="-38797" y="186260"/>
                  <a:pt x="11685" y="117680"/>
                </a:cubicBezTo>
                <a:cubicBezTo>
                  <a:pt x="37261" y="45542"/>
                  <a:pt x="33868" y="7620"/>
                  <a:pt x="59585" y="0"/>
                </a:cubicBezTo>
              </a:path>
            </a:pathLst>
          </a:custGeom>
          <a:noFill/>
          <a:ln w="19050">
            <a:solidFill>
              <a:srgbClr val="FF0000"/>
            </a:solidFill>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Freeform 13">
            <a:extLst>
              <a:ext uri="{FF2B5EF4-FFF2-40B4-BE49-F238E27FC236}">
                <a16:creationId xmlns:a16="http://schemas.microsoft.com/office/drawing/2014/main" id="{161950CB-1843-7B8F-174A-DCD11CB7F241}"/>
              </a:ext>
            </a:extLst>
          </p:cNvPr>
          <p:cNvSpPr/>
          <p:nvPr/>
        </p:nvSpPr>
        <p:spPr>
          <a:xfrm rot="20675537">
            <a:off x="2059980" y="3281592"/>
            <a:ext cx="236873" cy="282558"/>
          </a:xfrm>
          <a:custGeom>
            <a:avLst/>
            <a:gdLst>
              <a:gd name="connsiteX0" fmla="*/ 0 w 302895"/>
              <a:gd name="connsiteY0" fmla="*/ 411480 h 411480"/>
              <a:gd name="connsiteX1" fmla="*/ 120015 w 302895"/>
              <a:gd name="connsiteY1" fmla="*/ 102870 h 411480"/>
              <a:gd name="connsiteX2" fmla="*/ 302895 w 302895"/>
              <a:gd name="connsiteY2" fmla="*/ 0 h 411480"/>
              <a:gd name="connsiteX0" fmla="*/ 2257 w 305152"/>
              <a:gd name="connsiteY0" fmla="*/ 411480 h 411480"/>
              <a:gd name="connsiteX1" fmla="*/ 19402 w 305152"/>
              <a:gd name="connsiteY1" fmla="*/ 171450 h 411480"/>
              <a:gd name="connsiteX2" fmla="*/ 305152 w 305152"/>
              <a:gd name="connsiteY2" fmla="*/ 0 h 411480"/>
              <a:gd name="connsiteX0" fmla="*/ 2257 w 236572"/>
              <a:gd name="connsiteY0" fmla="*/ 277673 h 277673"/>
              <a:gd name="connsiteX1" fmla="*/ 19402 w 236572"/>
              <a:gd name="connsiteY1" fmla="*/ 37643 h 277673"/>
              <a:gd name="connsiteX2" fmla="*/ 236572 w 236572"/>
              <a:gd name="connsiteY2" fmla="*/ 9068 h 277673"/>
              <a:gd name="connsiteX0" fmla="*/ 2257 w 179644"/>
              <a:gd name="connsiteY0" fmla="*/ 279159 h 279159"/>
              <a:gd name="connsiteX1" fmla="*/ 19402 w 179644"/>
              <a:gd name="connsiteY1" fmla="*/ 39129 h 279159"/>
              <a:gd name="connsiteX2" fmla="*/ 179644 w 179644"/>
              <a:gd name="connsiteY2" fmla="*/ 6996 h 279159"/>
              <a:gd name="connsiteX0" fmla="*/ 20041 w 197428"/>
              <a:gd name="connsiteY0" fmla="*/ 272163 h 272163"/>
              <a:gd name="connsiteX1" fmla="*/ 15839 w 197428"/>
              <a:gd name="connsiteY1" fmla="*/ 85502 h 272163"/>
              <a:gd name="connsiteX2" fmla="*/ 197428 w 197428"/>
              <a:gd name="connsiteY2" fmla="*/ 0 h 272163"/>
              <a:gd name="connsiteX0" fmla="*/ 20041 w 197428"/>
              <a:gd name="connsiteY0" fmla="*/ 272163 h 272163"/>
              <a:gd name="connsiteX1" fmla="*/ 15839 w 197428"/>
              <a:gd name="connsiteY1" fmla="*/ 85502 h 272163"/>
              <a:gd name="connsiteX2" fmla="*/ 197428 w 197428"/>
              <a:gd name="connsiteY2" fmla="*/ 0 h 272163"/>
              <a:gd name="connsiteX0" fmla="*/ 20041 w 151175"/>
              <a:gd name="connsiteY0" fmla="*/ 300627 h 300627"/>
              <a:gd name="connsiteX1" fmla="*/ 15839 w 151175"/>
              <a:gd name="connsiteY1" fmla="*/ 113966 h 300627"/>
              <a:gd name="connsiteX2" fmla="*/ 151175 w 151175"/>
              <a:gd name="connsiteY2" fmla="*/ 0 h 300627"/>
              <a:gd name="connsiteX0" fmla="*/ 0 w 236873"/>
              <a:gd name="connsiteY0" fmla="*/ 282558 h 282558"/>
              <a:gd name="connsiteX1" fmla="*/ 101537 w 236873"/>
              <a:gd name="connsiteY1" fmla="*/ 113966 h 282558"/>
              <a:gd name="connsiteX2" fmla="*/ 236873 w 236873"/>
              <a:gd name="connsiteY2" fmla="*/ 0 h 282558"/>
              <a:gd name="connsiteX0" fmla="*/ 0 w 236873"/>
              <a:gd name="connsiteY0" fmla="*/ 282558 h 282558"/>
              <a:gd name="connsiteX1" fmla="*/ 74097 w 236873"/>
              <a:gd name="connsiteY1" fmla="*/ 106404 h 282558"/>
              <a:gd name="connsiteX2" fmla="*/ 236873 w 236873"/>
              <a:gd name="connsiteY2" fmla="*/ 0 h 282558"/>
            </a:gdLst>
            <a:ahLst/>
            <a:cxnLst>
              <a:cxn ang="0">
                <a:pos x="connsiteX0" y="connsiteY0"/>
              </a:cxn>
              <a:cxn ang="0">
                <a:pos x="connsiteX1" y="connsiteY1"/>
              </a:cxn>
              <a:cxn ang="0">
                <a:pos x="connsiteX2" y="connsiteY2"/>
              </a:cxn>
            </a:cxnLst>
            <a:rect l="l" t="t" r="r" b="b"/>
            <a:pathLst>
              <a:path w="236873" h="282558">
                <a:moveTo>
                  <a:pt x="0" y="282558"/>
                </a:moveTo>
                <a:cubicBezTo>
                  <a:pt x="34766" y="162543"/>
                  <a:pt x="23615" y="174984"/>
                  <a:pt x="74097" y="106404"/>
                </a:cubicBezTo>
                <a:cubicBezTo>
                  <a:pt x="99673" y="34266"/>
                  <a:pt x="211156" y="7620"/>
                  <a:pt x="236873" y="0"/>
                </a:cubicBezTo>
              </a:path>
            </a:pathLst>
          </a:custGeom>
          <a:noFill/>
          <a:ln w="19050">
            <a:solidFill>
              <a:srgbClr val="FF0000"/>
            </a:solidFill>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6129B70D-E818-F602-E9A3-2559C82F8F44}"/>
                  </a:ext>
                </a:extLst>
              </p:cNvPr>
              <p:cNvSpPr txBox="1"/>
              <p:nvPr/>
            </p:nvSpPr>
            <p:spPr>
              <a:xfrm>
                <a:off x="1756853" y="4056394"/>
                <a:ext cx="550342" cy="18466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200" b="0" i="1" smtClean="0">
                              <a:solidFill>
                                <a:srgbClr val="FF0000"/>
                              </a:solidFill>
                              <a:latin typeface="Cambria Math" panose="02040503050406030204" pitchFamily="18" charset="0"/>
                              <a:ea typeface="Cambria Math" panose="02040503050406030204" pitchFamily="18" charset="0"/>
                            </a:rPr>
                          </m:ctrlPr>
                        </m:sSubPr>
                        <m:e>
                          <m:r>
                            <a:rPr lang="en-US" sz="1200" b="0" i="1" smtClean="0">
                              <a:solidFill>
                                <a:srgbClr val="FF0000"/>
                              </a:solidFill>
                              <a:latin typeface="Cambria Math" panose="02040503050406030204" pitchFamily="18" charset="0"/>
                              <a:ea typeface="Cambria Math" panose="02040503050406030204" pitchFamily="18" charset="0"/>
                            </a:rPr>
                            <m:t>𝑋</m:t>
                          </m:r>
                        </m:e>
                        <m:sub>
                          <m:r>
                            <a:rPr lang="en-US" sz="1200" b="0" i="1" smtClean="0">
                              <a:solidFill>
                                <a:srgbClr val="FF0000"/>
                              </a:solidFill>
                              <a:latin typeface="Cambria Math" panose="02040503050406030204" pitchFamily="18" charset="0"/>
                              <a:ea typeface="Cambria Math" panose="02040503050406030204" pitchFamily="18" charset="0"/>
                            </a:rPr>
                            <m:t>𝑛𝑒𝑤</m:t>
                          </m:r>
                        </m:sub>
                      </m:sSub>
                    </m:oMath>
                  </m:oMathPara>
                </a14:m>
                <a:endParaRPr lang="es-ES_tradnl" sz="1200" dirty="0">
                  <a:solidFill>
                    <a:srgbClr val="FF0000"/>
                  </a:solidFill>
                </a:endParaRPr>
              </a:p>
            </p:txBody>
          </p:sp>
        </mc:Choice>
        <mc:Fallback xmlns="">
          <p:sp>
            <p:nvSpPr>
              <p:cNvPr id="15" name="TextBox 14">
                <a:extLst>
                  <a:ext uri="{FF2B5EF4-FFF2-40B4-BE49-F238E27FC236}">
                    <a16:creationId xmlns:a16="http://schemas.microsoft.com/office/drawing/2014/main" id="{6129B70D-E818-F602-E9A3-2559C82F8F44}"/>
                  </a:ext>
                </a:extLst>
              </p:cNvPr>
              <p:cNvSpPr txBox="1">
                <a:spLocks noRot="1" noChangeAspect="1" noMove="1" noResize="1" noEditPoints="1" noAdjustHandles="1" noChangeArrowheads="1" noChangeShapeType="1" noTextEdit="1"/>
              </p:cNvSpPr>
              <p:nvPr/>
            </p:nvSpPr>
            <p:spPr>
              <a:xfrm>
                <a:off x="1756853" y="4056394"/>
                <a:ext cx="550342" cy="184666"/>
              </a:xfrm>
              <a:prstGeom prst="rect">
                <a:avLst/>
              </a:prstGeom>
              <a:blipFill>
                <a:blip r:embed="rId5"/>
                <a:stretch>
                  <a:fillRect b="-12500"/>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99BA9F0E-222D-E51A-6A82-85666094F9A0}"/>
                  </a:ext>
                </a:extLst>
              </p:cNvPr>
              <p:cNvSpPr txBox="1"/>
              <p:nvPr/>
            </p:nvSpPr>
            <p:spPr>
              <a:xfrm>
                <a:off x="1481682" y="4371363"/>
                <a:ext cx="550342" cy="18466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solidFill>
                            <a:srgbClr val="FF0000"/>
                          </a:solidFill>
                          <a:latin typeface="Cambria Math" panose="02040503050406030204" pitchFamily="18" charset="0"/>
                          <a:ea typeface="Cambria Math" panose="02040503050406030204" pitchFamily="18" charset="0"/>
                        </a:rPr>
                        <m:t>𝑋</m:t>
                      </m:r>
                    </m:oMath>
                  </m:oMathPara>
                </a14:m>
                <a:endParaRPr lang="es-ES_tradnl" sz="1200" dirty="0">
                  <a:solidFill>
                    <a:srgbClr val="FF0000"/>
                  </a:solidFill>
                </a:endParaRPr>
              </a:p>
            </p:txBody>
          </p:sp>
        </mc:Choice>
        <mc:Fallback xmlns="">
          <p:sp>
            <p:nvSpPr>
              <p:cNvPr id="16" name="TextBox 15">
                <a:extLst>
                  <a:ext uri="{FF2B5EF4-FFF2-40B4-BE49-F238E27FC236}">
                    <a16:creationId xmlns:a16="http://schemas.microsoft.com/office/drawing/2014/main" id="{99BA9F0E-222D-E51A-6A82-85666094F9A0}"/>
                  </a:ext>
                </a:extLst>
              </p:cNvPr>
              <p:cNvSpPr txBox="1">
                <a:spLocks noRot="1" noChangeAspect="1" noMove="1" noResize="1" noEditPoints="1" noAdjustHandles="1" noChangeArrowheads="1" noChangeShapeType="1" noTextEdit="1"/>
              </p:cNvSpPr>
              <p:nvPr/>
            </p:nvSpPr>
            <p:spPr>
              <a:xfrm>
                <a:off x="1481682" y="4371363"/>
                <a:ext cx="550342" cy="184666"/>
              </a:xfrm>
              <a:prstGeom prst="rect">
                <a:avLst/>
              </a:prstGeom>
              <a:blipFill>
                <a:blip r:embed="rId6"/>
                <a:stretch>
                  <a:fillRect b="-13333"/>
                </a:stretch>
              </a:blipFill>
            </p:spPr>
            <p:txBody>
              <a:bodyPr/>
              <a:lstStyle/>
              <a:p>
                <a:r>
                  <a:rPr lang="es-ES_tradnl">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1C90F4DA-637C-C412-CF23-E5394FF09BD5}"/>
                  </a:ext>
                </a:extLst>
              </p:cNvPr>
              <p:cNvSpPr txBox="1"/>
              <p:nvPr/>
            </p:nvSpPr>
            <p:spPr>
              <a:xfrm>
                <a:off x="1093416" y="4165184"/>
                <a:ext cx="582018" cy="18466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solidFill>
                            <a:srgbClr val="FF0000"/>
                          </a:solidFill>
                          <a:latin typeface="Cambria Math" panose="02040503050406030204" pitchFamily="18" charset="0"/>
                          <a:ea typeface="Cambria Math" panose="02040503050406030204" pitchFamily="18" charset="0"/>
                        </a:rPr>
                        <m:t>𝛼</m:t>
                      </m:r>
                      <m:r>
                        <a:rPr lang="en-US" sz="1200" b="0" i="1" smtClean="0">
                          <a:solidFill>
                            <a:srgbClr val="FF0000"/>
                          </a:solidFill>
                          <a:latin typeface="Cambria Math" panose="02040503050406030204" pitchFamily="18" charset="0"/>
                          <a:ea typeface="Cambria Math" panose="02040503050406030204" pitchFamily="18" charset="0"/>
                        </a:rPr>
                        <m:t> </m:t>
                      </m:r>
                      <m:r>
                        <m:rPr>
                          <m:sty m:val="p"/>
                        </m:rPr>
                        <a:rPr lang="es-ES_tradnl" sz="1200" i="1" smtClean="0">
                          <a:solidFill>
                            <a:srgbClr val="FF0000"/>
                          </a:solidFill>
                          <a:latin typeface="Cambria Math" panose="02040503050406030204" pitchFamily="18" charset="0"/>
                          <a:ea typeface="Cambria Math" panose="02040503050406030204" pitchFamily="18" charset="0"/>
                        </a:rPr>
                        <m:t>∇</m:t>
                      </m:r>
                      <m:r>
                        <a:rPr lang="en-US" sz="1200" b="0" i="1" smtClean="0">
                          <a:solidFill>
                            <a:srgbClr val="FF0000"/>
                          </a:solidFill>
                          <a:latin typeface="Cambria Math" panose="02040503050406030204" pitchFamily="18" charset="0"/>
                          <a:ea typeface="Cambria Math" panose="02040503050406030204" pitchFamily="18" charset="0"/>
                        </a:rPr>
                        <m:t>𝑓</m:t>
                      </m:r>
                      <m:r>
                        <a:rPr lang="en-US" sz="1200" i="1">
                          <a:solidFill>
                            <a:srgbClr val="FF0000"/>
                          </a:solidFill>
                          <a:latin typeface="Cambria Math" panose="02040503050406030204" pitchFamily="18" charset="0"/>
                          <a:ea typeface="Cambria Math" panose="02040503050406030204" pitchFamily="18" charset="0"/>
                        </a:rPr>
                        <m:t>(</m:t>
                      </m:r>
                      <m:r>
                        <a:rPr lang="en-US" sz="1200" i="1">
                          <a:solidFill>
                            <a:srgbClr val="FF0000"/>
                          </a:solidFill>
                          <a:latin typeface="Cambria Math" panose="02040503050406030204" pitchFamily="18" charset="0"/>
                          <a:ea typeface="Cambria Math" panose="02040503050406030204" pitchFamily="18" charset="0"/>
                        </a:rPr>
                        <m:t>𝑋</m:t>
                      </m:r>
                      <m:r>
                        <a:rPr lang="en-US" sz="1200" i="1">
                          <a:solidFill>
                            <a:srgbClr val="FF0000"/>
                          </a:solidFill>
                          <a:latin typeface="Cambria Math" panose="02040503050406030204" pitchFamily="18" charset="0"/>
                          <a:ea typeface="Cambria Math" panose="02040503050406030204" pitchFamily="18" charset="0"/>
                        </a:rPr>
                        <m:t>)</m:t>
                      </m:r>
                    </m:oMath>
                  </m:oMathPara>
                </a14:m>
                <a:endParaRPr lang="es-ES_tradnl" sz="1200" dirty="0">
                  <a:solidFill>
                    <a:srgbClr val="FF0000"/>
                  </a:solidFill>
                </a:endParaRPr>
              </a:p>
            </p:txBody>
          </p:sp>
        </mc:Choice>
        <mc:Fallback xmlns="">
          <p:sp>
            <p:nvSpPr>
              <p:cNvPr id="17" name="TextBox 16">
                <a:extLst>
                  <a:ext uri="{FF2B5EF4-FFF2-40B4-BE49-F238E27FC236}">
                    <a16:creationId xmlns:a16="http://schemas.microsoft.com/office/drawing/2014/main" id="{1C90F4DA-637C-C412-CF23-E5394FF09BD5}"/>
                  </a:ext>
                </a:extLst>
              </p:cNvPr>
              <p:cNvSpPr txBox="1">
                <a:spLocks noRot="1" noChangeAspect="1" noMove="1" noResize="1" noEditPoints="1" noAdjustHandles="1" noChangeArrowheads="1" noChangeShapeType="1" noTextEdit="1"/>
              </p:cNvSpPr>
              <p:nvPr/>
            </p:nvSpPr>
            <p:spPr>
              <a:xfrm>
                <a:off x="1093416" y="4165184"/>
                <a:ext cx="582018" cy="184666"/>
              </a:xfrm>
              <a:prstGeom prst="rect">
                <a:avLst/>
              </a:prstGeom>
              <a:blipFill>
                <a:blip r:embed="rId7"/>
                <a:stretch>
                  <a:fillRect l="-2128" r="-8511" b="-37500"/>
                </a:stretch>
              </a:blipFill>
            </p:spPr>
            <p:txBody>
              <a:bodyPr/>
              <a:lstStyle/>
              <a:p>
                <a:r>
                  <a:rPr lang="es-ES_tradnl">
                    <a:noFill/>
                  </a:rPr>
                  <a:t> </a:t>
                </a:r>
              </a:p>
            </p:txBody>
          </p:sp>
        </mc:Fallback>
      </mc:AlternateContent>
    </p:spTree>
    <p:extLst>
      <p:ext uri="{BB962C8B-B14F-4D97-AF65-F5344CB8AC3E}">
        <p14:creationId xmlns:p14="http://schemas.microsoft.com/office/powerpoint/2010/main" val="15297116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Búsqueda en espacios continuos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1959428"/>
            <a:ext cx="10691264" cy="3969785"/>
          </a:xfrm>
        </p:spPr>
        <p:txBody>
          <a:bodyPr>
            <a:normAutofit/>
          </a:bodyPr>
          <a:lstStyle/>
          <a:p>
            <a:pPr marL="0" indent="0">
              <a:buNone/>
            </a:pPr>
            <a:r>
              <a:rPr lang="es-ES" sz="1800" dirty="0"/>
              <a:t>La elección de alfa es sumamente importante, porque si alfa es muy pequeña, necesitamos demasiados pasos, en cambio sí es muy grande nunca puede converger.</a:t>
            </a:r>
          </a:p>
        </p:txBody>
      </p:sp>
      <p:pic>
        <p:nvPicPr>
          <p:cNvPr id="7" name="Picture 6" descr="A close-up of a graph&#10;&#10;Description automatically generated">
            <a:extLst>
              <a:ext uri="{FF2B5EF4-FFF2-40B4-BE49-F238E27FC236}">
                <a16:creationId xmlns:a16="http://schemas.microsoft.com/office/drawing/2014/main" id="{A88276D0-072B-4457-B49C-CF1556E4E00E}"/>
              </a:ext>
            </a:extLst>
          </p:cNvPr>
          <p:cNvPicPr>
            <a:picLocks noChangeAspect="1"/>
          </p:cNvPicPr>
          <p:nvPr/>
        </p:nvPicPr>
        <p:blipFill>
          <a:blip r:embed="rId3"/>
          <a:stretch>
            <a:fillRect/>
          </a:stretch>
        </p:blipFill>
        <p:spPr>
          <a:xfrm>
            <a:off x="2266950" y="2824404"/>
            <a:ext cx="7658100" cy="3111500"/>
          </a:xfrm>
          <a:prstGeom prst="rect">
            <a:avLst/>
          </a:prstGeom>
        </p:spPr>
      </p:pic>
    </p:spTree>
    <p:extLst>
      <p:ext uri="{BB962C8B-B14F-4D97-AF65-F5344CB8AC3E}">
        <p14:creationId xmlns:p14="http://schemas.microsoft.com/office/powerpoint/2010/main" val="2014719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4226312" y="1959428"/>
            <a:ext cx="7165588" cy="3969785"/>
          </a:xfrm>
        </p:spPr>
        <p:txBody>
          <a:bodyPr>
            <a:normAutofit/>
          </a:bodyPr>
          <a:lstStyle/>
          <a:p>
            <a:pPr marL="0" indent="0">
              <a:buNone/>
            </a:pPr>
            <a:r>
              <a:rPr lang="es-ES" dirty="0"/>
              <a:t>Si no importa el camino al objetivo, podemos considerar una clase diferente de algoritmos que no se preocupen en absoluto de los caminos.</a:t>
            </a:r>
          </a:p>
          <a:p>
            <a:pPr marL="0" indent="0">
              <a:buNone/>
            </a:pPr>
            <a:r>
              <a:rPr lang="es-ES" dirty="0"/>
              <a:t>Los algoritmos de búsqueda local funcionan con un solo estado actual y generalmente se mueve sólo a los </a:t>
            </a:r>
            <a:r>
              <a:rPr lang="es-ES" i="1" dirty="0">
                <a:solidFill>
                  <a:schemeClr val="accent5">
                    <a:lumMod val="60000"/>
                    <a:lumOff val="40000"/>
                  </a:schemeClr>
                </a:solidFill>
              </a:rPr>
              <a:t>vecinos</a:t>
            </a:r>
            <a:r>
              <a:rPr lang="es-ES" dirty="0"/>
              <a:t> del estado. Estos algoritmos tienen dos ventajas:</a:t>
            </a:r>
          </a:p>
          <a:p>
            <a:pPr marL="457200" indent="-457200">
              <a:buAutoNum type="arabicPeriod"/>
            </a:pPr>
            <a:r>
              <a:rPr lang="es-ES" dirty="0"/>
              <a:t>Usan poca memoria</a:t>
            </a:r>
          </a:p>
          <a:p>
            <a:pPr marL="457200" indent="-457200">
              <a:buAutoNum type="arabicPeriod"/>
            </a:pPr>
            <a:r>
              <a:rPr lang="es-ES" dirty="0"/>
              <a:t>Pueden encontrar soluciones razonables en espacios de estado grandes o infinitos (continuos).</a:t>
            </a:r>
          </a:p>
        </p:txBody>
      </p:sp>
      <p:pic>
        <p:nvPicPr>
          <p:cNvPr id="7" name="Picture 6" descr="A red and orange sand dunes&#10;&#10;AI-generated content may be incorrect.">
            <a:extLst>
              <a:ext uri="{FF2B5EF4-FFF2-40B4-BE49-F238E27FC236}">
                <a16:creationId xmlns:a16="http://schemas.microsoft.com/office/drawing/2014/main" id="{1CD6C468-6BB8-BB6F-1850-0BB47C3A9A11}"/>
              </a:ext>
            </a:extLst>
          </p:cNvPr>
          <p:cNvPicPr>
            <a:picLocks noChangeAspect="1"/>
          </p:cNvPicPr>
          <p:nvPr/>
        </p:nvPicPr>
        <p:blipFill>
          <a:blip r:embed="rId3"/>
          <a:stretch>
            <a:fillRect/>
          </a:stretch>
        </p:blipFill>
        <p:spPr>
          <a:xfrm>
            <a:off x="800100" y="1676138"/>
            <a:ext cx="3208655" cy="4259766"/>
          </a:xfrm>
          <a:prstGeom prst="rect">
            <a:avLst/>
          </a:prstGeom>
        </p:spPr>
      </p:pic>
    </p:spTree>
    <p:extLst>
      <p:ext uri="{BB962C8B-B14F-4D97-AF65-F5344CB8AC3E}">
        <p14:creationId xmlns:p14="http://schemas.microsoft.com/office/powerpoint/2010/main" val="2009641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fontScale="92500"/>
          </a:bodyPr>
          <a:lstStyle/>
          <a:p>
            <a:pPr marL="0" indent="0">
              <a:buNone/>
            </a:pPr>
            <a:r>
              <a:rPr lang="es-ES" dirty="0"/>
              <a:t>Los algoritmos de búsqueda local son útiles para resolver </a:t>
            </a:r>
            <a:r>
              <a:rPr lang="es-ES" b="1" dirty="0">
                <a:solidFill>
                  <a:schemeClr val="accent1">
                    <a:lumMod val="75000"/>
                  </a:schemeClr>
                </a:solidFill>
              </a:rPr>
              <a:t>problemas de optimización </a:t>
            </a:r>
            <a:r>
              <a:rPr lang="es-ES" dirty="0"/>
              <a:t>puros, en los cuales el objetivo es encontrar el mejor estado según una función objetivo.</a:t>
            </a:r>
          </a:p>
          <a:p>
            <a:pPr marL="0" indent="0">
              <a:buNone/>
            </a:pPr>
            <a:r>
              <a:rPr lang="es-ES" dirty="0"/>
              <a:t>Un problema de optimización consiste en minimizar o maximizar el valor de una variable. En otras palabras, se trata de calcular o determinar el valor mínimo o el valor máximo de una función.</a:t>
            </a:r>
          </a:p>
          <a:p>
            <a:pPr marL="0" indent="0">
              <a:buNone/>
            </a:pPr>
            <a:r>
              <a:rPr lang="es-ES" dirty="0"/>
              <a:t>Los problemas de optimización se pueden dividir en dos categorías:</a:t>
            </a:r>
          </a:p>
          <a:p>
            <a:r>
              <a:rPr lang="es-ES" dirty="0"/>
              <a:t>Un problema de optimización con variables discretas se conoce como </a:t>
            </a:r>
            <a:r>
              <a:rPr lang="es-ES" i="1" dirty="0">
                <a:solidFill>
                  <a:schemeClr val="accent2">
                    <a:lumMod val="75000"/>
                  </a:schemeClr>
                </a:solidFill>
              </a:rPr>
              <a:t>optimización discreta</a:t>
            </a:r>
            <a:r>
              <a:rPr lang="es-ES" dirty="0"/>
              <a:t>, en la que un objeto como un número entero, una permutación o un grafo se debe encontrar en un conjunto contable.</a:t>
            </a:r>
          </a:p>
          <a:p>
            <a:r>
              <a:rPr lang="es-ES" dirty="0"/>
              <a:t>Un problema con variables continuas se conoce como </a:t>
            </a:r>
            <a:r>
              <a:rPr lang="es-ES" i="1" dirty="0">
                <a:solidFill>
                  <a:schemeClr val="accent5">
                    <a:lumMod val="75000"/>
                  </a:schemeClr>
                </a:solidFill>
              </a:rPr>
              <a:t>optimización continua</a:t>
            </a:r>
            <a:r>
              <a:rPr lang="es-ES" dirty="0"/>
              <a:t>, en la que se debe encontrar un valor óptimo de una función continua. </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spTree>
    <p:extLst>
      <p:ext uri="{BB962C8B-B14F-4D97-AF65-F5344CB8AC3E}">
        <p14:creationId xmlns:p14="http://schemas.microsoft.com/office/powerpoint/2010/main" val="93621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10" name="Picture 9" descr="A white and purple rectangular object with black text&#10;&#10;Description automatically generated">
            <a:extLst>
              <a:ext uri="{FF2B5EF4-FFF2-40B4-BE49-F238E27FC236}">
                <a16:creationId xmlns:a16="http://schemas.microsoft.com/office/drawing/2014/main" id="{D9F70EBE-0622-006A-08A4-58A72217D09B}"/>
              </a:ext>
            </a:extLst>
          </p:cNvPr>
          <p:cNvPicPr>
            <a:picLocks noChangeAspect="1"/>
          </p:cNvPicPr>
          <p:nvPr/>
        </p:nvPicPr>
        <p:blipFill>
          <a:blip r:embed="rId3"/>
          <a:stretch>
            <a:fillRect/>
          </a:stretch>
        </p:blipFill>
        <p:spPr>
          <a:xfrm>
            <a:off x="2708184" y="2860922"/>
            <a:ext cx="6411744" cy="2315754"/>
          </a:xfrm>
          <a:prstGeom prst="rect">
            <a:avLst/>
          </a:prstGeom>
        </p:spPr>
      </p:pic>
    </p:spTree>
    <p:extLst>
      <p:ext uri="{BB962C8B-B14F-4D97-AF65-F5344CB8AC3E}">
        <p14:creationId xmlns:p14="http://schemas.microsoft.com/office/powerpoint/2010/main" val="26196273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4" name="Picture 3" descr="A diagram of a function&#10;&#10;Description automatically generated">
            <a:extLst>
              <a:ext uri="{FF2B5EF4-FFF2-40B4-BE49-F238E27FC236}">
                <a16:creationId xmlns:a16="http://schemas.microsoft.com/office/drawing/2014/main" id="{9A36BFAA-269D-0446-0397-58D1372D1F90}"/>
              </a:ext>
            </a:extLst>
          </p:cNvPr>
          <p:cNvPicPr>
            <a:picLocks noChangeAspect="1"/>
          </p:cNvPicPr>
          <p:nvPr/>
        </p:nvPicPr>
        <p:blipFill>
          <a:blip r:embed="rId3"/>
          <a:stretch>
            <a:fillRect/>
          </a:stretch>
        </p:blipFill>
        <p:spPr>
          <a:xfrm>
            <a:off x="2708184" y="2860920"/>
            <a:ext cx="6411744" cy="2315756"/>
          </a:xfrm>
          <a:prstGeom prst="rect">
            <a:avLst/>
          </a:prstGeom>
        </p:spPr>
      </p:pic>
    </p:spTree>
    <p:extLst>
      <p:ext uri="{BB962C8B-B14F-4D97-AF65-F5344CB8AC3E}">
        <p14:creationId xmlns:p14="http://schemas.microsoft.com/office/powerpoint/2010/main" val="525944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142989"/>
            <a:ext cx="10691264" cy="3786224"/>
          </a:xfrm>
        </p:spPr>
        <p:txBody>
          <a:bodyPr>
            <a:normAutofit/>
          </a:bodyPr>
          <a:lstStyle/>
          <a:p>
            <a:pPr marL="0" indent="0">
              <a:buNone/>
            </a:pPr>
            <a:r>
              <a:rPr lang="es-ES" dirty="0"/>
              <a:t>Pasemos a un caso de una sola variable así podemos observar:</a:t>
            </a:r>
          </a:p>
        </p:txBody>
      </p:sp>
      <p:sp>
        <p:nvSpPr>
          <p:cNvPr id="7" name="TextBox 6">
            <a:extLst>
              <a:ext uri="{FF2B5EF4-FFF2-40B4-BE49-F238E27FC236}">
                <a16:creationId xmlns:a16="http://schemas.microsoft.com/office/drawing/2014/main" id="{465B4980-F42E-3959-3C1E-C7B68804D0C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pic>
        <p:nvPicPr>
          <p:cNvPr id="8" name="Picture 7" descr="A blue line with a point pointing to the point&#10;&#10;Description automatically generated">
            <a:extLst>
              <a:ext uri="{FF2B5EF4-FFF2-40B4-BE49-F238E27FC236}">
                <a16:creationId xmlns:a16="http://schemas.microsoft.com/office/drawing/2014/main" id="{6EE04E3C-17EF-1FD0-5E54-709945573519}"/>
              </a:ext>
            </a:extLst>
          </p:cNvPr>
          <p:cNvPicPr>
            <a:picLocks noChangeAspect="1"/>
          </p:cNvPicPr>
          <p:nvPr/>
        </p:nvPicPr>
        <p:blipFill>
          <a:blip r:embed="rId3"/>
          <a:stretch>
            <a:fillRect/>
          </a:stretch>
        </p:blipFill>
        <p:spPr>
          <a:xfrm>
            <a:off x="2919279" y="2604654"/>
            <a:ext cx="6353442" cy="3489305"/>
          </a:xfrm>
          <a:prstGeom prst="rect">
            <a:avLst/>
          </a:prstGeom>
        </p:spPr>
      </p:pic>
    </p:spTree>
    <p:extLst>
      <p:ext uri="{BB962C8B-B14F-4D97-AF65-F5344CB8AC3E}">
        <p14:creationId xmlns:p14="http://schemas.microsoft.com/office/powerpoint/2010/main" val="375149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6B694-2E36-196D-BAAE-840ECA861A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C97029-BBDD-4EF5-8EE2-0E66FA27D703}"/>
              </a:ext>
            </a:extLst>
          </p:cNvPr>
          <p:cNvSpPr>
            <a:spLocks noGrp="1"/>
          </p:cNvSpPr>
          <p:nvPr>
            <p:ph type="title"/>
          </p:nvPr>
        </p:nvSpPr>
        <p:spPr/>
        <p:txBody>
          <a:bodyPr/>
          <a:lstStyle/>
          <a:p>
            <a:r>
              <a:rPr lang="es-ES_tradnl" dirty="0"/>
              <a:t>Algoritmos de Búsqueda Local</a:t>
            </a:r>
          </a:p>
        </p:txBody>
      </p:sp>
      <p:sp>
        <p:nvSpPr>
          <p:cNvPr id="5" name="Footer Placeholder 4">
            <a:extLst>
              <a:ext uri="{FF2B5EF4-FFF2-40B4-BE49-F238E27FC236}">
                <a16:creationId xmlns:a16="http://schemas.microsoft.com/office/drawing/2014/main" id="{F1590448-EA00-D2AB-1A05-C0D832030A24}"/>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DF73D214-4B05-13D2-DC5D-6ACDAD421782}"/>
              </a:ext>
            </a:extLst>
          </p:cNvPr>
          <p:cNvSpPr>
            <a:spLocks noGrp="1"/>
          </p:cNvSpPr>
          <p:nvPr>
            <p:ph idx="1"/>
          </p:nvPr>
        </p:nvSpPr>
        <p:spPr>
          <a:xfrm>
            <a:off x="700636" y="2142989"/>
            <a:ext cx="10691264" cy="3786224"/>
          </a:xfrm>
        </p:spPr>
        <p:txBody>
          <a:bodyPr>
            <a:normAutofit/>
          </a:bodyPr>
          <a:lstStyle/>
          <a:p>
            <a:pPr marL="0" indent="0">
              <a:buNone/>
            </a:pPr>
            <a:r>
              <a:rPr lang="es-ES" dirty="0"/>
              <a:t>Hay múltiples algoritmos de búsqueda local, los que veremos hoy son:</a:t>
            </a:r>
          </a:p>
          <a:p>
            <a:pPr marL="0" indent="0">
              <a:buNone/>
            </a:pPr>
            <a:r>
              <a:rPr lang="es-ES" dirty="0"/>
              <a:t>Espacio discreto:</a:t>
            </a:r>
          </a:p>
          <a:p>
            <a:pPr lvl="1"/>
            <a:r>
              <a:rPr lang="es-ES" b="1" dirty="0">
                <a:solidFill>
                  <a:schemeClr val="accent3"/>
                </a:solidFill>
              </a:rPr>
              <a:t>Gradiente descendiente o ascendente</a:t>
            </a:r>
          </a:p>
          <a:p>
            <a:pPr lvl="1"/>
            <a:r>
              <a:rPr lang="es-ES_tradnl" b="1" dirty="0" err="1">
                <a:solidFill>
                  <a:schemeClr val="accent4"/>
                </a:solidFill>
              </a:rPr>
              <a:t>Simulated</a:t>
            </a:r>
            <a:r>
              <a:rPr lang="es-ES_tradnl" b="1" dirty="0">
                <a:solidFill>
                  <a:schemeClr val="accent4"/>
                </a:solidFill>
              </a:rPr>
              <a:t> </a:t>
            </a:r>
            <a:r>
              <a:rPr lang="es-ES_tradnl" b="1" dirty="0" err="1">
                <a:solidFill>
                  <a:schemeClr val="accent4"/>
                </a:solidFill>
              </a:rPr>
              <a:t>annealing</a:t>
            </a:r>
            <a:endParaRPr lang="es-ES_tradnl" b="1" dirty="0">
              <a:solidFill>
                <a:schemeClr val="accent4"/>
              </a:solidFill>
            </a:endParaRPr>
          </a:p>
          <a:p>
            <a:pPr lvl="1"/>
            <a:r>
              <a:rPr lang="es-ES_tradnl" b="1" dirty="0">
                <a:solidFill>
                  <a:schemeClr val="accent5"/>
                </a:solidFill>
              </a:rPr>
              <a:t>Búsqueda Local Beam</a:t>
            </a:r>
          </a:p>
          <a:p>
            <a:pPr lvl="1"/>
            <a:r>
              <a:rPr lang="es-ES_tradnl" b="1" dirty="0">
                <a:solidFill>
                  <a:schemeClr val="accent6"/>
                </a:solidFill>
              </a:rPr>
              <a:t>Algoritmos genéticos</a:t>
            </a:r>
          </a:p>
          <a:p>
            <a:pPr marL="0" indent="0">
              <a:buNone/>
            </a:pPr>
            <a:r>
              <a:rPr lang="es-ES_tradnl" dirty="0"/>
              <a:t>Espacio continuo:</a:t>
            </a:r>
          </a:p>
          <a:p>
            <a:pPr lvl="1"/>
            <a:r>
              <a:rPr lang="es-ES" b="1" dirty="0">
                <a:solidFill>
                  <a:schemeClr val="accent1"/>
                </a:solidFill>
              </a:rPr>
              <a:t>Gradiente descendiente o ascendente en espacio continuo</a:t>
            </a:r>
          </a:p>
          <a:p>
            <a:endParaRPr lang="es-ES" dirty="0"/>
          </a:p>
        </p:txBody>
      </p:sp>
      <p:sp>
        <p:nvSpPr>
          <p:cNvPr id="7" name="TextBox 6">
            <a:extLst>
              <a:ext uri="{FF2B5EF4-FFF2-40B4-BE49-F238E27FC236}">
                <a16:creationId xmlns:a16="http://schemas.microsoft.com/office/drawing/2014/main" id="{53600968-7AA3-FBA4-3BBA-A09FC15D1DD6}"/>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optimización</a:t>
            </a:r>
          </a:p>
        </p:txBody>
      </p:sp>
    </p:spTree>
    <p:extLst>
      <p:ext uri="{BB962C8B-B14F-4D97-AF65-F5344CB8AC3E}">
        <p14:creationId xmlns:p14="http://schemas.microsoft.com/office/powerpoint/2010/main" val="3282839376"/>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12007</TotalTime>
  <Words>2807</Words>
  <Application>Microsoft Macintosh PowerPoint</Application>
  <PresentationFormat>Widescreen</PresentationFormat>
  <Paragraphs>267</Paragraphs>
  <Slides>36</Slides>
  <Notes>35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Calibri</vt:lpstr>
      <vt:lpstr>Calisto MT</vt:lpstr>
      <vt:lpstr>Cambria Math</vt:lpstr>
      <vt:lpstr>Symbol</vt:lpstr>
      <vt:lpstr>Times</vt:lpstr>
      <vt:lpstr>Univers Condensed</vt:lpstr>
      <vt:lpstr>ChronicleVTI</vt:lpstr>
      <vt:lpstr>Problemas de Optimización</vt:lpstr>
      <vt:lpstr>Algoritmos de búsqueda Local</vt:lpstr>
      <vt:lpstr>Algoritmos de Búsqueda Local</vt:lpstr>
      <vt:lpstr>Algoritmos de Búsqueda Local</vt:lpstr>
      <vt:lpstr>Algoritmos de Búsqueda Local</vt:lpstr>
      <vt:lpstr>Algoritmos de Búsqueda Local</vt:lpstr>
      <vt:lpstr>Algoritmos de Búsqueda Local</vt:lpstr>
      <vt:lpstr>Algoritmos de Búsqueda Local</vt:lpstr>
      <vt:lpstr>Algoritmos de Búsqueda Local</vt:lpstr>
      <vt:lpstr>Gradiente descendiente o Ascendente</vt:lpstr>
      <vt:lpstr>Gradiente descendente o ascendente discreto</vt:lpstr>
      <vt:lpstr>Gradiente descendente o ascendente discreto</vt:lpstr>
      <vt:lpstr>Gradiente descendente o ascendente discreto</vt:lpstr>
      <vt:lpstr>Gradiente descendente o ascendente discreto</vt:lpstr>
      <vt:lpstr>Gradiente descendente o ascendente discreto</vt:lpstr>
      <vt:lpstr>Gradiente descendente o ascendente discreto</vt:lpstr>
      <vt:lpstr>Gradiente descendente o ascendente discreto</vt:lpstr>
      <vt:lpstr>Simulated annealing</vt:lpstr>
      <vt:lpstr>Simulated annealinG</vt:lpstr>
      <vt:lpstr>Simulated annealinG</vt:lpstr>
      <vt:lpstr>Búsqueda Local Beam</vt:lpstr>
      <vt:lpstr>Búsqueda Local Beam</vt:lpstr>
      <vt:lpstr>Búsqueda Local Beam</vt:lpstr>
      <vt:lpstr>Algoritmos Genéticos</vt:lpstr>
      <vt:lpstr>Algoritmos genéticos</vt:lpstr>
      <vt:lpstr>Algoritmos genéticos</vt:lpstr>
      <vt:lpstr>Algoritmos genéticos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lpstr>Búsqueda en espacios continuos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193</cp:revision>
  <dcterms:created xsi:type="dcterms:W3CDTF">2024-01-28T21:07:34Z</dcterms:created>
  <dcterms:modified xsi:type="dcterms:W3CDTF">2025-03-15T12:26:43Z</dcterms:modified>
</cp:coreProperties>
</file>

<file path=docProps/thumbnail.jpeg>
</file>